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56" r:id="rId2"/>
    <p:sldId id="270" r:id="rId3"/>
    <p:sldId id="257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82" autoAdjust="0"/>
  </p:normalViewPr>
  <p:slideViewPr>
    <p:cSldViewPr>
      <p:cViewPr>
        <p:scale>
          <a:sx n="54" d="100"/>
          <a:sy n="54" d="100"/>
        </p:scale>
        <p:origin x="-1649" y="-7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A47F676-7DD1-4695-99E7-87E2D0DF3237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in Patient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en-US" sz="2200" dirty="0" smtClean="0"/>
              <a:t>Application of General Human Rights Principles in Context of Patient Care </a:t>
            </a:r>
            <a:r>
              <a:rPr lang="en-US" sz="2200" dirty="0" smtClean="0"/>
              <a:t>- from </a:t>
            </a:r>
            <a:r>
              <a:rPr lang="en-US" sz="2200" dirty="0" smtClean="0"/>
              <a:t>Cohen and </a:t>
            </a:r>
            <a:r>
              <a:rPr lang="en-US" sz="2200" dirty="0" err="1" smtClean="0"/>
              <a:t>Ezer</a:t>
            </a:r>
            <a:r>
              <a:rPr lang="en-US" sz="2200" dirty="0" smtClean="0"/>
              <a:t>  Framework </a:t>
            </a:r>
            <a:r>
              <a:rPr lang="en-US" sz="2200" smtClean="0"/>
              <a:t>Article </a:t>
            </a:r>
            <a:r>
              <a:rPr lang="en-US" sz="2200" smtClean="0"/>
              <a:t>2013</a:t>
            </a:r>
            <a:endParaRPr lang="en-US" sz="2200" dirty="0" smtClean="0"/>
          </a:p>
          <a:p>
            <a:pPr algn="ctr"/>
            <a:r>
              <a:rPr lang="en-US" sz="2200" dirty="0" smtClean="0"/>
              <a:t>Judy Overall, Law and Health 2017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4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Rights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means to examine SYSTEMIC issues and STATE responsibility</a:t>
            </a:r>
          </a:p>
          <a:p>
            <a:r>
              <a:rPr lang="en-US" dirty="0" smtClean="0"/>
              <a:t>Human Rights principles include right to highest attainable standard of health </a:t>
            </a:r>
          </a:p>
          <a:p>
            <a:r>
              <a:rPr lang="en-US" dirty="0" smtClean="0"/>
              <a:t>But also: Civil and Political </a:t>
            </a:r>
            <a:r>
              <a:rPr lang="en-US" dirty="0"/>
              <a:t>R</a:t>
            </a:r>
            <a:r>
              <a:rPr lang="en-US" dirty="0" smtClean="0"/>
              <a:t>ights (such as freedom from torture and inhumane </a:t>
            </a:r>
            <a:r>
              <a:rPr lang="en-US" dirty="0" smtClean="0"/>
              <a:t>treatment, </a:t>
            </a:r>
            <a:r>
              <a:rPr lang="en-US" dirty="0" smtClean="0"/>
              <a:t>to liberty and security of person</a:t>
            </a:r>
          </a:p>
          <a:p>
            <a:r>
              <a:rPr lang="en-US" dirty="0" smtClean="0"/>
              <a:t>Attention to: rights of socially-excluded groups to be free from discrimination in delivery of health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8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of association </a:t>
            </a:r>
          </a:p>
          <a:p>
            <a:r>
              <a:rPr lang="en-US" dirty="0" smtClean="0"/>
              <a:t>Enjoyment of decent working conditions</a:t>
            </a:r>
          </a:p>
          <a:p>
            <a:r>
              <a:rPr lang="en-US" dirty="0" smtClean="0"/>
              <a:t>Right to due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4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 and Bioethics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Complimentary but distinct</a:t>
            </a:r>
          </a:p>
          <a:p>
            <a:r>
              <a:rPr lang="en-US" dirty="0" smtClean="0"/>
              <a:t>HRPC carry legal force and can be applied through judicial action; systemic approach</a:t>
            </a:r>
          </a:p>
          <a:p>
            <a:r>
              <a:rPr lang="en-US" dirty="0" smtClean="0"/>
              <a:t>Bioethics:  autonomy, beneficence, justice, non-malfeasance in patient care context (also medical research and public health)</a:t>
            </a:r>
          </a:p>
          <a:p>
            <a:r>
              <a:rPr lang="en-US" dirty="0" smtClean="0"/>
              <a:t>HRPC:  complimentary set of legal norms developed through judicial interpretation (freedom, non-discrimination, security of </a:t>
            </a:r>
            <a:r>
              <a:rPr lang="en-US" dirty="0" smtClean="0"/>
              <a:t>person)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 and Bioethics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HRPC adds to bioethics a method for arriving at concrete decisions about how to judge complex and ethically challenging clinical interventions – and a set of procedures for enforcing those decisions</a:t>
            </a:r>
          </a:p>
          <a:p>
            <a:r>
              <a:rPr lang="en-US" dirty="0" smtClean="0"/>
              <a:t>HRPC:  rooted in a legal framework, has operational norms, and procedures such as courts and human rights commissions, to identify, adjudicate, and remedy abuses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3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 and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HRPC framework brings a focus on advocacy</a:t>
            </a:r>
          </a:p>
          <a:p>
            <a:r>
              <a:rPr lang="en-US" dirty="0" smtClean="0"/>
              <a:t>Through courts, media, or political negotiation -  legal remedy or community mobilizing</a:t>
            </a:r>
          </a:p>
          <a:p>
            <a:r>
              <a:rPr lang="en-US" dirty="0" smtClean="0"/>
              <a:t>HRPC provides a “language” to articulate and mobilize around justice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8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Public Health Ethics (PHE)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Complimentary</a:t>
            </a:r>
          </a:p>
          <a:p>
            <a:r>
              <a:rPr lang="en-US" dirty="0" smtClean="0"/>
              <a:t>PHE:  ensures that public health interventions provide benefit and minimize harms, respect individuals’ dignity and rights to greatest extent possible and are implemented fairly</a:t>
            </a:r>
          </a:p>
          <a:p>
            <a:r>
              <a:rPr lang="en-US" dirty="0" smtClean="0"/>
              <a:t>PHE: creates professional codes to self-regulate and to instill public trust in professions</a:t>
            </a:r>
          </a:p>
          <a:p>
            <a:r>
              <a:rPr lang="en-US" dirty="0" smtClean="0"/>
              <a:t>HRPC:  targets governments or the policies they endorse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22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the Right to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Right to Health:  includes many human rights that fall outside health care delivery context but play a role in determining health </a:t>
            </a:r>
            <a:r>
              <a:rPr lang="en-US" dirty="0" smtClean="0"/>
              <a:t>outcomes</a:t>
            </a:r>
          </a:p>
          <a:p>
            <a:r>
              <a:rPr lang="en-US" dirty="0"/>
              <a:t>HRPC:  encompasses additional rights that pertain to the delivery of health care to </a:t>
            </a:r>
            <a:r>
              <a:rPr lang="en-US" dirty="0" smtClean="0"/>
              <a:t>patients</a:t>
            </a:r>
            <a:endParaRPr lang="en-US" dirty="0" smtClean="0"/>
          </a:p>
          <a:p>
            <a:r>
              <a:rPr lang="en-US" dirty="0" smtClean="0"/>
              <a:t>HRPC: specifically addresses stakeholder rights </a:t>
            </a:r>
            <a:r>
              <a:rPr lang="en-US" i="1" dirty="0" smtClean="0"/>
              <a:t>inside</a:t>
            </a:r>
            <a:r>
              <a:rPr lang="en-US" dirty="0" smtClean="0"/>
              <a:t> health care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to “patients’ rights”</a:t>
            </a:r>
          </a:p>
          <a:p>
            <a:r>
              <a:rPr lang="en-US" dirty="0" smtClean="0"/>
              <a:t>Patients’ Rights:  rooted in consumer framework</a:t>
            </a:r>
          </a:p>
          <a:p>
            <a:r>
              <a:rPr lang="en-US" dirty="0" smtClean="0"/>
              <a:t>HRPC: derived from inherent dignity</a:t>
            </a:r>
          </a:p>
          <a:p>
            <a:r>
              <a:rPr lang="en-US" dirty="0" smtClean="0"/>
              <a:t>HRPC: neutrally applies universal, legally-recognized human rights principles</a:t>
            </a:r>
          </a:p>
          <a:p>
            <a:r>
              <a:rPr lang="en-US" dirty="0" smtClean="0"/>
              <a:t>HRPC:  protects both patients and providers</a:t>
            </a:r>
          </a:p>
          <a:p>
            <a:r>
              <a:rPr lang="en-US" dirty="0" smtClean="0"/>
              <a:t>HRPC: admits limitations justified by human rights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61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Rights </a:t>
            </a:r>
            <a:r>
              <a:rPr lang="en-US" dirty="0" smtClean="0"/>
              <a:t>-Differences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Patients’ rights often link to consumer framework, not to human rights framework</a:t>
            </a:r>
          </a:p>
          <a:p>
            <a:r>
              <a:rPr lang="en-US" dirty="0" smtClean="0"/>
              <a:t>Patients’ rights inhere to patients because they are recipients of a transaction – more closely resembling contractual rights</a:t>
            </a:r>
          </a:p>
          <a:p>
            <a:r>
              <a:rPr lang="en-US" dirty="0" smtClean="0"/>
              <a:t>Patients’ rights lack the “inherent,” inalienable,” or “universal” qualities of human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0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Rights </a:t>
            </a:r>
            <a:r>
              <a:rPr lang="en-US" dirty="0" smtClean="0"/>
              <a:t>-Difference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Patients’ rights omit rights of other stakeholders in health care delivery – the focus is only on the patient</a:t>
            </a:r>
          </a:p>
          <a:p>
            <a:r>
              <a:rPr lang="en-US" dirty="0" smtClean="0"/>
              <a:t>Human rights </a:t>
            </a:r>
            <a:r>
              <a:rPr lang="en-US" dirty="0" smtClean="0"/>
              <a:t>apply to everyone</a:t>
            </a:r>
          </a:p>
          <a:p>
            <a:r>
              <a:rPr lang="en-US" dirty="0" smtClean="0"/>
              <a:t>HRPC </a:t>
            </a:r>
            <a:r>
              <a:rPr lang="en-US" dirty="0" smtClean="0"/>
              <a:t>recognizes </a:t>
            </a:r>
            <a:r>
              <a:rPr lang="en-US" dirty="0" smtClean="0"/>
              <a:t>that health care providers enjoy same human rights as everyone else (rather than posing special rights for patients, as against those who provide them with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62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Patients </a:t>
            </a:r>
            <a:r>
              <a:rPr lang="en-US" dirty="0" smtClean="0"/>
              <a:t>Rights- </a:t>
            </a:r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Patients’ rights: do not automatically recognize </a:t>
            </a:r>
            <a:r>
              <a:rPr lang="en-US" dirty="0" smtClean="0"/>
              <a:t>need </a:t>
            </a:r>
            <a:r>
              <a:rPr lang="en-US" dirty="0" smtClean="0"/>
              <a:t>to place limitations on rights in the health context</a:t>
            </a:r>
          </a:p>
          <a:p>
            <a:r>
              <a:rPr lang="en-US" dirty="0" smtClean="0"/>
              <a:t>HRPC recognizes that rights of no single patient are absolute</a:t>
            </a:r>
          </a:p>
          <a:p>
            <a:r>
              <a:rPr lang="en-US" dirty="0" smtClean="0"/>
              <a:t>HRPC:  limitations conform to assessment of factors (appropriate, effectiveness, proportionality, alternative)</a:t>
            </a:r>
          </a:p>
          <a:p>
            <a:r>
              <a:rPr lang="en-US" dirty="0" smtClean="0"/>
              <a:t>Courts: use this analysis in placing limits on human rights in health care context – often in response to express or implied limitation clauses in national </a:t>
            </a:r>
            <a:r>
              <a:rPr lang="en-US" dirty="0" smtClean="0"/>
              <a:t>constitutions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39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Safety or Quality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may have a right to </a:t>
            </a:r>
            <a:r>
              <a:rPr lang="en-US" dirty="0" smtClean="0"/>
              <a:t>quality care </a:t>
            </a:r>
            <a:r>
              <a:rPr lang="en-US" dirty="0" smtClean="0"/>
              <a:t>and to freedom from injury</a:t>
            </a:r>
          </a:p>
          <a:p>
            <a:r>
              <a:rPr lang="en-US" b="1" i="1" dirty="0" smtClean="0"/>
              <a:t>But not all low-quality care rises to the level of a human rights violation for which the state is responsible</a:t>
            </a:r>
          </a:p>
          <a:p>
            <a:r>
              <a:rPr lang="en-US" dirty="0" smtClean="0"/>
              <a:t>Simple negligence:  tort against an individual health care </a:t>
            </a:r>
            <a:r>
              <a:rPr lang="en-US" dirty="0" smtClean="0"/>
              <a:t>provider (civil); criminal in some jurisdictions</a:t>
            </a:r>
            <a:endParaRPr lang="en-US" dirty="0" smtClean="0"/>
          </a:p>
          <a:p>
            <a:r>
              <a:rPr lang="en-US" dirty="0" smtClean="0"/>
              <a:t>To constitute a human rights violation: mistreatment by health care provider(s) must be </a:t>
            </a:r>
            <a:r>
              <a:rPr lang="en-US" b="1" i="1" dirty="0" smtClean="0"/>
              <a:t>systemic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9200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Safety or Quality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systemic, state should address problem systemically:  amend policies or regulations; ensure appropriate training; monitoring services; establishing opportunities for complaint and redress;  take disciplinary measures when warranted</a:t>
            </a:r>
          </a:p>
          <a:p>
            <a:r>
              <a:rPr lang="en-US" dirty="0" smtClean="0"/>
              <a:t>Human rights do not end with quality care: a patient may have the best medical care, but it was provided without patient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HRPC:  Interrelations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Recognizes interrelations between patient and provider rights</a:t>
            </a:r>
          </a:p>
          <a:p>
            <a:r>
              <a:rPr lang="en-US" dirty="0" smtClean="0"/>
              <a:t>Particularly in cases of “dual loyalty”</a:t>
            </a:r>
          </a:p>
          <a:p>
            <a:r>
              <a:rPr lang="en-US" dirty="0" smtClean="0"/>
              <a:t>Dual loyalty:  health providers face simultaneous obligations to patients and the </a:t>
            </a:r>
            <a:r>
              <a:rPr lang="en-US" dirty="0" smtClean="0"/>
              <a:t>State; </a:t>
            </a:r>
            <a:r>
              <a:rPr lang="en-US" dirty="0" smtClean="0"/>
              <a:t>may be pressured to abet human rights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3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192</TotalTime>
  <Words>812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NewsPrint</vt:lpstr>
      <vt:lpstr>Human Rights in Patient Care</vt:lpstr>
      <vt:lpstr>HRPC and the Right to Health</vt:lpstr>
      <vt:lpstr>HRPC and Patient Rights</vt:lpstr>
      <vt:lpstr>HRPC and Patient Rights -Differences</vt:lpstr>
      <vt:lpstr>HRPC and Patient Rights -Difference</vt:lpstr>
      <vt:lpstr>HRPC and Patients Rights- Differences</vt:lpstr>
      <vt:lpstr>HRPC and Patient Safety or Quality Medical Care</vt:lpstr>
      <vt:lpstr>HRPC and Patient Safety or Quality Medical Care</vt:lpstr>
      <vt:lpstr>HRPC:  Interrelations</vt:lpstr>
      <vt:lpstr>The Human Rights Lens</vt:lpstr>
      <vt:lpstr>Provider Rights</vt:lpstr>
      <vt:lpstr>HRPC and Bioethics</vt:lpstr>
      <vt:lpstr>HRPC and Bioethics</vt:lpstr>
      <vt:lpstr>HRPC and Advocacy</vt:lpstr>
      <vt:lpstr>HRPC and Public Health Ethics (PHE)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in Patient Care</dc:title>
  <dc:creator>Owner</dc:creator>
  <cp:lastModifiedBy>JWO</cp:lastModifiedBy>
  <cp:revision>17</cp:revision>
  <dcterms:created xsi:type="dcterms:W3CDTF">2015-11-15T23:50:03Z</dcterms:created>
  <dcterms:modified xsi:type="dcterms:W3CDTF">2017-11-01T13:15:35Z</dcterms:modified>
</cp:coreProperties>
</file>