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7" r:id="rId1"/>
  </p:sldMasterIdLst>
  <p:notesMasterIdLst>
    <p:notesMasterId r:id="rId22"/>
  </p:notesMasterIdLst>
  <p:sldIdLst>
    <p:sldId id="256" r:id="rId2"/>
    <p:sldId id="257" r:id="rId3"/>
    <p:sldId id="258" r:id="rId4"/>
    <p:sldId id="259" r:id="rId5"/>
    <p:sldId id="260" r:id="rId6"/>
    <p:sldId id="284" r:id="rId7"/>
    <p:sldId id="261" r:id="rId8"/>
    <p:sldId id="264" r:id="rId9"/>
    <p:sldId id="265" r:id="rId10"/>
    <p:sldId id="273" r:id="rId11"/>
    <p:sldId id="275" r:id="rId12"/>
    <p:sldId id="278" r:id="rId13"/>
    <p:sldId id="279" r:id="rId14"/>
    <p:sldId id="282" r:id="rId15"/>
    <p:sldId id="281" r:id="rId16"/>
    <p:sldId id="283" r:id="rId17"/>
    <p:sldId id="285" r:id="rId18"/>
    <p:sldId id="286" r:id="rId19"/>
    <p:sldId id="287" r:id="rId20"/>
    <p:sldId id="29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89" autoAdjust="0"/>
  </p:normalViewPr>
  <p:slideViewPr>
    <p:cSldViewPr snapToGrid="0" snapToObjects="1">
      <p:cViewPr>
        <p:scale>
          <a:sx n="43" d="100"/>
          <a:sy n="43" d="100"/>
        </p:scale>
        <p:origin x="-126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BA1971-3FFA-2249-9F68-4CB307EEA8F7}" type="datetimeFigureOut">
              <a:rPr lang="en-US" smtClean="0"/>
              <a:t>7/16/2016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13809-933A-8441-B388-65DCC082BF1A}" type="slidenum">
              <a:rPr lang="en-US" smtClean="0"/>
              <a:t>‹#›</a:t>
            </a:fld>
            <a:endParaRPr lang="en-US"/>
          </a:p>
        </p:txBody>
      </p:sp>
    </p:spTree>
    <p:extLst>
      <p:ext uri="{BB962C8B-B14F-4D97-AF65-F5344CB8AC3E}">
        <p14:creationId xmlns:p14="http://schemas.microsoft.com/office/powerpoint/2010/main" val="10993601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not sure how other sections</a:t>
            </a:r>
            <a:r>
              <a:rPr lang="en-US" baseline="0" dirty="0" smtClean="0"/>
              <a:t> will be approached, but I thought we could joke about the fact that we will be learning together through active learning, rather than us giving them all the answers right away. PBL is very uncommon in Ukraine and former USSR</a:t>
            </a:r>
            <a:endParaRPr lang="en-US" dirty="0"/>
          </a:p>
        </p:txBody>
      </p:sp>
      <p:sp>
        <p:nvSpPr>
          <p:cNvPr id="4" name="Slide Number Placeholder 3"/>
          <p:cNvSpPr>
            <a:spLocks noGrp="1"/>
          </p:cNvSpPr>
          <p:nvPr>
            <p:ph type="sldNum" sz="quarter" idx="10"/>
          </p:nvPr>
        </p:nvSpPr>
        <p:spPr/>
        <p:txBody>
          <a:bodyPr/>
          <a:lstStyle/>
          <a:p>
            <a:fld id="{D1613809-933A-8441-B388-65DCC082BF1A}" type="slidenum">
              <a:rPr lang="en-US" smtClean="0"/>
              <a:t>3</a:t>
            </a:fld>
            <a:endParaRPr lang="en-US"/>
          </a:p>
        </p:txBody>
      </p:sp>
    </p:spTree>
    <p:extLst>
      <p:ext uri="{BB962C8B-B14F-4D97-AF65-F5344CB8AC3E}">
        <p14:creationId xmlns:p14="http://schemas.microsoft.com/office/powerpoint/2010/main" val="1456793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30E2307-1E40-4E12-8716-25BFDA8E7013}" type="datetime1">
              <a:rPr lang="en-US" smtClean="0"/>
              <a:pPr/>
              <a:t>7/16/2016</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July 16,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62B1B13E-D5AF-485E-81A1-82A140076526}" type="datetime4">
              <a:rPr lang="en-US" smtClean="0"/>
              <a:pPr/>
              <a:t>July 16, 2016</a:t>
            </a:fld>
            <a:endParaRPr lang="en-US" dirty="0"/>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2754ED01-E2A0-4C1E-8E21-014B99041579}" type="slidenum">
              <a:rPr lang="en-US" smtClean="0"/>
              <a:pPr/>
              <a:t>‹#›</a:t>
            </a:fld>
            <a:endParaRPr lang="en-US" dirty="0"/>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16C3AA4-67BE-44F7-809A-3582401494AF}" type="datetime4">
              <a:rPr lang="en-US" smtClean="0"/>
              <a:pPr/>
              <a:t>July 16,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5172EEB-1769-4776-AD69-E7C1260563EB}" type="datetime4">
              <a:rPr lang="en-US" smtClean="0"/>
              <a:pPr/>
              <a:t>July 16,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47BB8AF-C16A-4836-A92D-61834B5F0BA5}" type="datetime4">
              <a:rPr lang="en-US" smtClean="0"/>
              <a:pPr/>
              <a:t>July 16,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2B1B13E-D5AF-485E-81A1-82A140076526}" type="datetime4">
              <a:rPr lang="en-US" smtClean="0"/>
              <a:pPr/>
              <a:t>July 16,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7/16/2016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13A18F4-33C3-445B-924C-31108C51719C}" type="datetime4">
              <a:rPr lang="en-US" smtClean="0"/>
              <a:pPr/>
              <a:t>July 16,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AF7543A-E259-478F-9E0D-57BA40E442B7}" type="datetime4">
              <a:rPr lang="en-US" smtClean="0"/>
              <a:pPr/>
              <a:t>July 16,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EFB012D-77A1-44B0-BB26-329BA1EE55C9}" type="datetime4">
              <a:rPr lang="en-US" smtClean="0"/>
              <a:pPr/>
              <a:t>July 16, 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July 16,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DC7EAB0C-2220-4D0E-A0DD-DB7FA0F742F4}" type="datetime4">
              <a:rPr lang="en-US" smtClean="0"/>
              <a:pPr/>
              <a:t>July 16, 2016</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62B1B13E-D5AF-485E-81A1-82A140076526}" type="datetime4">
              <a:rPr lang="en-US" smtClean="0"/>
              <a:pPr/>
              <a:t>July 16, 2016</a:t>
            </a:fld>
            <a:endParaRPr lang="en-US" dirty="0"/>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hf sldNum="0" hdr="0" ftr="0" dt="0"/>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041459"/>
            <a:ext cx="8408186" cy="1470025"/>
          </a:xfrm>
        </p:spPr>
        <p:txBody>
          <a:bodyPr/>
          <a:lstStyle/>
          <a:p>
            <a:r>
              <a:rPr lang="en-US" dirty="0" smtClean="0"/>
              <a:t>HOW TO COMMUNICATE EFFECTIVELY IN WRITING</a:t>
            </a:r>
            <a:endParaRPr lang="en-US" dirty="0"/>
          </a:p>
        </p:txBody>
      </p:sp>
      <p:sp>
        <p:nvSpPr>
          <p:cNvPr id="3" name="Subtitle 2"/>
          <p:cNvSpPr>
            <a:spLocks noGrp="1"/>
          </p:cNvSpPr>
          <p:nvPr>
            <p:ph type="subTitle" idx="1"/>
          </p:nvPr>
        </p:nvSpPr>
        <p:spPr>
          <a:xfrm>
            <a:off x="493776" y="5257800"/>
            <a:ext cx="8408186" cy="987552"/>
          </a:xfrm>
        </p:spPr>
        <p:txBody>
          <a:bodyPr/>
          <a:lstStyle/>
          <a:p>
            <a:r>
              <a:rPr lang="en-US" dirty="0" smtClean="0"/>
              <a:t>Olena Mazurenko, MD, PhD, Assistant Professor, Indiana University</a:t>
            </a:r>
          </a:p>
          <a:p>
            <a:r>
              <a:rPr lang="en-US" dirty="0" smtClean="0"/>
              <a:t>Sue Babich, </a:t>
            </a:r>
            <a:r>
              <a:rPr lang="en-US" dirty="0" err="1" smtClean="0"/>
              <a:t>DrPH</a:t>
            </a:r>
            <a:r>
              <a:rPr lang="en-US" dirty="0" smtClean="0"/>
              <a:t>, Associate Dean for Global Health, </a:t>
            </a:r>
            <a:r>
              <a:rPr lang="en-US" dirty="0"/>
              <a:t>Indiana University</a:t>
            </a:r>
          </a:p>
        </p:txBody>
      </p:sp>
    </p:spTree>
    <p:extLst>
      <p:ext uri="{BB962C8B-B14F-4D97-AF65-F5344CB8AC3E}">
        <p14:creationId xmlns:p14="http://schemas.microsoft.com/office/powerpoint/2010/main" val="1221656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100" y="482600"/>
            <a:ext cx="7277100" cy="1638300"/>
          </a:xfrm>
          <a:prstGeom prst="rect">
            <a:avLst/>
          </a:prstGeom>
          <a:noFill/>
        </p:spPr>
        <p:txBody>
          <a:bodyPr wrap="none" lIns="0" tIns="0" rIns="0" rtlCol="0">
            <a:spAutoFit/>
          </a:bodyPr>
          <a:lstStyle/>
          <a:p>
            <a:pPr>
              <a:lnSpc>
                <a:spcPts val="6100"/>
              </a:lnSpc>
              <a:tabLst/>
            </a:pPr>
            <a:r>
              <a:rPr lang="en-US" altLang="zh-CN" sz="4404" dirty="0" smtClean="0">
                <a:solidFill>
                  <a:srgbClr val="000000"/>
                </a:solidFill>
                <a:latin typeface="Arial Black" pitchFamily="18" charset="0"/>
                <a:cs typeface="Arial Black" pitchFamily="18" charset="0"/>
              </a:rPr>
              <a:t>Starting</a:t>
            </a:r>
            <a:r>
              <a:rPr lang="en-US" altLang="zh-CN" sz="4404" dirty="0" smtClean="0">
                <a:latin typeface="Times New Roman" pitchFamily="18" charset="0"/>
                <a:cs typeface="Times New Roman" pitchFamily="18" charset="0"/>
              </a:rPr>
              <a:t> </a:t>
            </a:r>
            <a:r>
              <a:rPr lang="en-US" altLang="zh-CN" sz="4404" dirty="0" smtClean="0">
                <a:solidFill>
                  <a:srgbClr val="000000"/>
                </a:solidFill>
                <a:latin typeface="Arial Black" pitchFamily="18" charset="0"/>
                <a:cs typeface="Arial Black" pitchFamily="18" charset="0"/>
              </a:rPr>
              <a:t>your</a:t>
            </a:r>
            <a:r>
              <a:rPr lang="en-US" altLang="zh-CN" sz="4404" dirty="0" smtClean="0">
                <a:latin typeface="Times New Roman" pitchFamily="18" charset="0"/>
                <a:cs typeface="Times New Roman" pitchFamily="18" charset="0"/>
              </a:rPr>
              <a:t> </a:t>
            </a:r>
            <a:r>
              <a:rPr lang="en-US" altLang="zh-CN" sz="4404" dirty="0" smtClean="0">
                <a:solidFill>
                  <a:srgbClr val="000000"/>
                </a:solidFill>
                <a:latin typeface="Arial Black" pitchFamily="18" charset="0"/>
                <a:cs typeface="Arial Black" pitchFamily="18" charset="0"/>
              </a:rPr>
              <a:t>Document</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3800"/>
              </a:lnSpc>
              <a:tabLst/>
            </a:pPr>
            <a:r>
              <a:rPr lang="en-US" altLang="zh-CN" sz="3204" dirty="0" smtClean="0">
                <a:solidFill>
                  <a:srgbClr val="000000"/>
                </a:solidFill>
                <a:latin typeface="Times New Roman" pitchFamily="18" charset="0"/>
                <a:cs typeface="Times New Roman" pitchFamily="18" charset="0"/>
              </a:rPr>
              <a:t>1.</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Get</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right</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to</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the</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point</a:t>
            </a:r>
          </a:p>
        </p:txBody>
      </p:sp>
      <p:sp>
        <p:nvSpPr>
          <p:cNvPr id="3" name="TextBox 1"/>
          <p:cNvSpPr txBox="1"/>
          <p:nvPr/>
        </p:nvSpPr>
        <p:spPr>
          <a:xfrm>
            <a:off x="1320800" y="2374900"/>
            <a:ext cx="114300" cy="317500"/>
          </a:xfrm>
          <a:prstGeom prst="rect">
            <a:avLst/>
          </a:prstGeom>
          <a:noFill/>
        </p:spPr>
        <p:txBody>
          <a:bodyPr wrap="none" lIns="0" tIns="0" rIns="0" rtlCol="0">
            <a:spAutoFit/>
          </a:bodyPr>
          <a:lstStyle/>
          <a:p>
            <a:pPr>
              <a:lnSpc>
                <a:spcPts val="2500"/>
              </a:lnSpc>
              <a:tabLst/>
            </a:pPr>
            <a:r>
              <a:rPr lang="en-US" altLang="zh-CN" sz="2796" dirty="0" smtClean="0">
                <a:solidFill>
                  <a:srgbClr val="000000"/>
                </a:solidFill>
                <a:latin typeface="Times New Roman" pitchFamily="18" charset="0"/>
                <a:cs typeface="Times New Roman" pitchFamily="18" charset="0"/>
              </a:rPr>
              <a:t>•</a:t>
            </a:r>
          </a:p>
        </p:txBody>
      </p:sp>
      <p:sp>
        <p:nvSpPr>
          <p:cNvPr id="4" name="TextBox 1"/>
          <p:cNvSpPr txBox="1"/>
          <p:nvPr/>
        </p:nvSpPr>
        <p:spPr>
          <a:xfrm>
            <a:off x="1841500" y="2374900"/>
            <a:ext cx="1603013" cy="385046"/>
          </a:xfrm>
          <a:prstGeom prst="rect">
            <a:avLst/>
          </a:prstGeom>
          <a:noFill/>
        </p:spPr>
        <p:txBody>
          <a:bodyPr wrap="none" lIns="0" tIns="0" rIns="0" rtlCol="0">
            <a:spAutoFit/>
          </a:bodyPr>
          <a:lstStyle/>
          <a:p>
            <a:pPr>
              <a:lnSpc>
                <a:spcPts val="2500"/>
              </a:lnSpc>
              <a:tabLst/>
            </a:pPr>
            <a:r>
              <a:rPr lang="en-US" altLang="zh-CN" sz="2796" dirty="0" smtClean="0">
                <a:solidFill>
                  <a:srgbClr val="000000"/>
                </a:solidFill>
                <a:latin typeface="Times New Roman" pitchFamily="18" charset="0"/>
                <a:cs typeface="Times New Roman" pitchFamily="18" charset="0"/>
              </a:rPr>
              <a:t>Be</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Times New Roman" pitchFamily="18" charset="0"/>
                <a:cs typeface="Times New Roman" pitchFamily="18" charset="0"/>
              </a:rPr>
              <a:t>focused</a:t>
            </a:r>
          </a:p>
        </p:txBody>
      </p:sp>
      <p:sp>
        <p:nvSpPr>
          <p:cNvPr id="5" name="TextBox 1"/>
          <p:cNvSpPr txBox="1"/>
          <p:nvPr/>
        </p:nvSpPr>
        <p:spPr>
          <a:xfrm>
            <a:off x="927100" y="3124200"/>
            <a:ext cx="7976268" cy="2864357"/>
          </a:xfrm>
          <a:prstGeom prst="rect">
            <a:avLst/>
          </a:prstGeom>
          <a:noFill/>
        </p:spPr>
        <p:txBody>
          <a:bodyPr wrap="square" lIns="0" tIns="0" rIns="0" rtlCol="0">
            <a:spAutoFit/>
          </a:bodyPr>
          <a:lstStyle/>
          <a:p>
            <a:pPr>
              <a:lnSpc>
                <a:spcPts val="2900"/>
              </a:lnSpc>
              <a:tabLst>
                <a:tab pos="393700" algn="l"/>
                <a:tab pos="457200" algn="l"/>
              </a:tabLst>
            </a:pPr>
            <a:r>
              <a:rPr lang="en-US" altLang="zh-CN" sz="3204" dirty="0" smtClean="0">
                <a:solidFill>
                  <a:srgbClr val="000000"/>
                </a:solidFill>
                <a:latin typeface="Times New Roman" pitchFamily="18" charset="0"/>
                <a:cs typeface="Times New Roman" pitchFamily="18" charset="0"/>
              </a:rPr>
              <a:t>2.</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Make</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reading</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the</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material</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easy</a:t>
            </a:r>
          </a:p>
          <a:p>
            <a:pPr>
              <a:lnSpc>
                <a:spcPts val="1000"/>
              </a:lnSpc>
            </a:pPr>
            <a:endParaRPr lang="en-US" altLang="zh-CN" dirty="0" smtClean="0"/>
          </a:p>
          <a:p>
            <a:pPr>
              <a:lnSpc>
                <a:spcPts val="1000"/>
              </a:lnSpc>
            </a:pPr>
            <a:endParaRPr lang="en-US" altLang="zh-CN" dirty="0" smtClean="0"/>
          </a:p>
          <a:p>
            <a:pPr>
              <a:lnSpc>
                <a:spcPts val="2900"/>
              </a:lnSpc>
              <a:tabLst>
                <a:tab pos="393700" algn="l"/>
                <a:tab pos="457200" algn="l"/>
              </a:tabLst>
            </a:pPr>
            <a:r>
              <a:rPr lang="en-US" altLang="zh-CN" dirty="0" smtClean="0"/>
              <a:t>	</a:t>
            </a:r>
            <a:r>
              <a:rPr lang="en-US" altLang="zh-CN" sz="2796" dirty="0" smtClean="0">
                <a:solidFill>
                  <a:srgbClr val="000000"/>
                </a:solidFill>
                <a:latin typeface="Times New Roman" pitchFamily="18" charset="0"/>
                <a:cs typeface="Times New Roman" pitchFamily="18" charset="0"/>
              </a:rPr>
              <a:t>•</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Times New Roman" pitchFamily="18" charset="0"/>
                <a:cs typeface="Times New Roman" pitchFamily="18" charset="0"/>
              </a:rPr>
              <a:t>Be</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Times New Roman" pitchFamily="18" charset="0"/>
                <a:cs typeface="Times New Roman" pitchFamily="18" charset="0"/>
              </a:rPr>
              <a:t>clear,</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Times New Roman" pitchFamily="18" charset="0"/>
                <a:cs typeface="Times New Roman" pitchFamily="18" charset="0"/>
              </a:rPr>
              <a:t>efficient</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Times New Roman" pitchFamily="18" charset="0"/>
                <a:cs typeface="Times New Roman" pitchFamily="18" charset="0"/>
              </a:rPr>
              <a:t>and</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Times New Roman" pitchFamily="18" charset="0"/>
                <a:cs typeface="Times New Roman" pitchFamily="18" charset="0"/>
              </a:rPr>
              <a:t>enjoyable</a:t>
            </a:r>
            <a:endParaRPr lang="en-US" altLang="zh-CN" dirty="0" smtClean="0"/>
          </a:p>
          <a:p>
            <a:pPr>
              <a:lnSpc>
                <a:spcPts val="1000"/>
              </a:lnSpc>
            </a:pPr>
            <a:endParaRPr lang="en-US" altLang="zh-CN" dirty="0" smtClean="0"/>
          </a:p>
          <a:p>
            <a:pPr>
              <a:lnSpc>
                <a:spcPts val="2800"/>
              </a:lnSpc>
              <a:tabLst>
                <a:tab pos="393700" algn="l"/>
                <a:tab pos="457200" algn="l"/>
              </a:tabLst>
            </a:pPr>
            <a:r>
              <a:rPr lang="en-US" altLang="zh-CN" dirty="0" smtClean="0"/>
              <a:t>	</a:t>
            </a:r>
            <a:r>
              <a:rPr lang="en-US" altLang="zh-CN" sz="2796" dirty="0" smtClean="0">
                <a:solidFill>
                  <a:srgbClr val="000000"/>
                </a:solidFill>
                <a:latin typeface="Times New Roman" pitchFamily="18" charset="0"/>
                <a:cs typeface="Times New Roman" pitchFamily="18" charset="0"/>
              </a:rPr>
              <a:t>•</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Times New Roman" pitchFamily="18" charset="0"/>
                <a:cs typeface="Times New Roman" pitchFamily="18" charset="0"/>
              </a:rPr>
              <a:t>Avoid</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Times New Roman" pitchFamily="18" charset="0"/>
                <a:cs typeface="Times New Roman" pitchFamily="18" charset="0"/>
              </a:rPr>
              <a:t>overly</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Times New Roman" pitchFamily="18" charset="0"/>
                <a:cs typeface="Times New Roman" pitchFamily="18" charset="0"/>
              </a:rPr>
              <a:t>formal</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Times New Roman" pitchFamily="18" charset="0"/>
                <a:cs typeface="Times New Roman" pitchFamily="18" charset="0"/>
              </a:rPr>
              <a:t>language</a:t>
            </a:r>
          </a:p>
          <a:p>
            <a:pPr>
              <a:lnSpc>
                <a:spcPts val="1000"/>
              </a:lnSpc>
            </a:pPr>
            <a:endParaRPr lang="en-US" altLang="zh-CN" dirty="0" smtClean="0"/>
          </a:p>
          <a:p>
            <a:pPr>
              <a:lnSpc>
                <a:spcPts val="1000"/>
              </a:lnSpc>
            </a:pPr>
            <a:endParaRPr lang="en-US" altLang="zh-CN" dirty="0" smtClean="0"/>
          </a:p>
          <a:p>
            <a:pPr>
              <a:lnSpc>
                <a:spcPts val="3400"/>
              </a:lnSpc>
              <a:tabLst>
                <a:tab pos="393700" algn="l"/>
                <a:tab pos="457200" algn="l"/>
              </a:tabLst>
            </a:pPr>
            <a:r>
              <a:rPr lang="en-US" altLang="zh-CN" sz="3204" dirty="0" smtClean="0">
                <a:latin typeface="Times New Roman" pitchFamily="18" charset="0"/>
                <a:cs typeface="Times New Roman" pitchFamily="18" charset="0"/>
              </a:rPr>
              <a:t>3.  Think about your audience</a:t>
            </a:r>
          </a:p>
          <a:p>
            <a:pPr>
              <a:lnSpc>
                <a:spcPts val="1000"/>
              </a:lnSpc>
            </a:pPr>
            <a:endParaRPr lang="en-US" altLang="zh-CN" dirty="0" smtClean="0"/>
          </a:p>
          <a:p>
            <a:pPr>
              <a:lnSpc>
                <a:spcPts val="1000"/>
              </a:lnSpc>
            </a:pPr>
            <a:endParaRPr lang="en-US" altLang="zh-CN" dirty="0" smtClean="0"/>
          </a:p>
          <a:p>
            <a:pPr>
              <a:lnSpc>
                <a:spcPts val="2900"/>
              </a:lnSpc>
              <a:tabLst>
                <a:tab pos="393700" algn="l"/>
                <a:tab pos="457200" algn="l"/>
              </a:tabLst>
            </a:pPr>
            <a:r>
              <a:rPr lang="en-US" altLang="zh-CN" dirty="0" smtClean="0"/>
              <a:t>		</a:t>
            </a:r>
            <a:r>
              <a:rPr lang="en-US" altLang="zh-CN" sz="2796" dirty="0" smtClean="0">
                <a:latin typeface="Times New Roman" pitchFamily="18" charset="0"/>
                <a:cs typeface="Times New Roman" pitchFamily="18" charset="0"/>
              </a:rPr>
              <a:t>•  Tailor your message appropriately</a:t>
            </a:r>
          </a:p>
        </p:txBody>
      </p:sp>
    </p:spTree>
    <p:extLst>
      <p:ext uri="{BB962C8B-B14F-4D97-AF65-F5344CB8AC3E}">
        <p14:creationId xmlns:p14="http://schemas.microsoft.com/office/powerpoint/2010/main" val="239806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954171" y="1231900"/>
            <a:ext cx="7667458" cy="5936558"/>
          </a:xfrm>
          <a:prstGeom prst="rect">
            <a:avLst/>
          </a:prstGeom>
          <a:noFill/>
        </p:spPr>
      </p:pic>
      <p:sp>
        <p:nvSpPr>
          <p:cNvPr id="2" name="TextBox 1"/>
          <p:cNvSpPr txBox="1"/>
          <p:nvPr/>
        </p:nvSpPr>
        <p:spPr>
          <a:xfrm>
            <a:off x="2514600" y="444500"/>
            <a:ext cx="4089400" cy="774700"/>
          </a:xfrm>
          <a:prstGeom prst="rect">
            <a:avLst/>
          </a:prstGeom>
          <a:noFill/>
        </p:spPr>
        <p:txBody>
          <a:bodyPr wrap="none" lIns="0" tIns="0" rIns="0" rtlCol="0">
            <a:spAutoFit/>
          </a:bodyPr>
          <a:lstStyle/>
          <a:p>
            <a:pPr>
              <a:lnSpc>
                <a:spcPts val="6100"/>
              </a:lnSpc>
              <a:tabLst/>
            </a:pPr>
            <a:r>
              <a:rPr lang="en-US" altLang="zh-CN" sz="4404" dirty="0" smtClean="0">
                <a:solidFill>
                  <a:srgbClr val="000000"/>
                </a:solidFill>
                <a:latin typeface="Arial Black" pitchFamily="18" charset="0"/>
                <a:cs typeface="Arial Black" pitchFamily="18" charset="0"/>
              </a:rPr>
              <a:t>Point</a:t>
            </a:r>
            <a:r>
              <a:rPr lang="en-US" altLang="zh-CN" sz="4404" dirty="0" smtClean="0">
                <a:latin typeface="Times New Roman" pitchFamily="18" charset="0"/>
                <a:cs typeface="Times New Roman" pitchFamily="18" charset="0"/>
              </a:rPr>
              <a:t> </a:t>
            </a:r>
            <a:r>
              <a:rPr lang="en-US" altLang="zh-CN" sz="4404" dirty="0" smtClean="0">
                <a:solidFill>
                  <a:srgbClr val="000000"/>
                </a:solidFill>
                <a:latin typeface="Arial Black" pitchFamily="18" charset="0"/>
                <a:cs typeface="Arial Black" pitchFamily="18" charset="0"/>
              </a:rPr>
              <a:t>of</a:t>
            </a:r>
            <a:r>
              <a:rPr lang="en-US" altLang="zh-CN" sz="4404" dirty="0" smtClean="0">
                <a:latin typeface="Times New Roman" pitchFamily="18" charset="0"/>
                <a:cs typeface="Times New Roman" pitchFamily="18" charset="0"/>
              </a:rPr>
              <a:t> </a:t>
            </a:r>
            <a:r>
              <a:rPr lang="en-US" altLang="zh-CN" sz="4404" dirty="0" smtClean="0">
                <a:solidFill>
                  <a:srgbClr val="000000"/>
                </a:solidFill>
                <a:latin typeface="Arial Black" pitchFamily="18" charset="0"/>
                <a:cs typeface="Arial Black" pitchFamily="18" charset="0"/>
              </a:rPr>
              <a:t>View</a:t>
            </a:r>
          </a:p>
        </p:txBody>
      </p:sp>
      <p:sp>
        <p:nvSpPr>
          <p:cNvPr id="3" name="TextBox 1"/>
          <p:cNvSpPr txBox="1"/>
          <p:nvPr/>
        </p:nvSpPr>
        <p:spPr>
          <a:xfrm>
            <a:off x="2374900" y="1968500"/>
            <a:ext cx="2781300" cy="304800"/>
          </a:xfrm>
          <a:prstGeom prst="rect">
            <a:avLst/>
          </a:prstGeom>
          <a:noFill/>
        </p:spPr>
        <p:txBody>
          <a:bodyPr wrap="none" lIns="0" tIns="0" rIns="0" rtlCol="0">
            <a:spAutoFit/>
          </a:bodyPr>
          <a:lstStyle/>
          <a:p>
            <a:pPr>
              <a:lnSpc>
                <a:spcPts val="2400"/>
              </a:lnSpc>
              <a:tabLst/>
            </a:pPr>
            <a:r>
              <a:rPr lang="en-US" altLang="zh-CN" sz="2604" dirty="0" smtClean="0">
                <a:solidFill>
                  <a:srgbClr val="000000"/>
                </a:solidFill>
                <a:latin typeface="Times New Roman" pitchFamily="18" charset="0"/>
                <a:cs typeface="Times New Roman" pitchFamily="18" charset="0"/>
              </a:rPr>
              <a:t>•</a:t>
            </a:r>
            <a:r>
              <a:rPr lang="en-US" altLang="zh-CN" sz="2604" dirty="0" smtClean="0">
                <a:latin typeface="Times New Roman" pitchFamily="18" charset="0"/>
                <a:cs typeface="Times New Roman" pitchFamily="18" charset="0"/>
              </a:rPr>
              <a:t> </a:t>
            </a:r>
            <a:r>
              <a:rPr lang="en-US" altLang="zh-CN" sz="2604" dirty="0" smtClean="0">
                <a:solidFill>
                  <a:srgbClr val="000000"/>
                </a:solidFill>
                <a:latin typeface="Times New Roman" pitchFamily="18" charset="0"/>
                <a:cs typeface="Times New Roman" pitchFamily="18" charset="0"/>
              </a:rPr>
              <a:t>Use</a:t>
            </a:r>
            <a:r>
              <a:rPr lang="en-US" altLang="zh-CN" sz="2604" dirty="0" smtClean="0">
                <a:latin typeface="Times New Roman" pitchFamily="18" charset="0"/>
                <a:cs typeface="Times New Roman" pitchFamily="18" charset="0"/>
              </a:rPr>
              <a:t> </a:t>
            </a:r>
            <a:r>
              <a:rPr lang="en-US" altLang="zh-CN" sz="2604" dirty="0" smtClean="0">
                <a:solidFill>
                  <a:srgbClr val="000000"/>
                </a:solidFill>
                <a:latin typeface="Times New Roman" pitchFamily="18" charset="0"/>
                <a:cs typeface="Times New Roman" pitchFamily="18" charset="0"/>
              </a:rPr>
              <a:t>the</a:t>
            </a:r>
            <a:r>
              <a:rPr lang="en-US" altLang="zh-CN" sz="2604" dirty="0" smtClean="0">
                <a:latin typeface="Times New Roman" pitchFamily="18" charset="0"/>
                <a:cs typeface="Times New Roman" pitchFamily="18" charset="0"/>
              </a:rPr>
              <a:t> </a:t>
            </a:r>
            <a:r>
              <a:rPr lang="en-US" altLang="zh-CN" sz="2604" dirty="0" smtClean="0">
                <a:solidFill>
                  <a:srgbClr val="000000"/>
                </a:solidFill>
                <a:latin typeface="Times New Roman" pitchFamily="18" charset="0"/>
                <a:cs typeface="Times New Roman" pitchFamily="18" charset="0"/>
              </a:rPr>
              <a:t>Reader’s</a:t>
            </a:r>
          </a:p>
        </p:txBody>
      </p:sp>
      <p:sp>
        <p:nvSpPr>
          <p:cNvPr id="4" name="TextBox 1"/>
          <p:cNvSpPr txBox="1"/>
          <p:nvPr/>
        </p:nvSpPr>
        <p:spPr>
          <a:xfrm>
            <a:off x="2603500" y="2362200"/>
            <a:ext cx="1917700" cy="304800"/>
          </a:xfrm>
          <a:prstGeom prst="rect">
            <a:avLst/>
          </a:prstGeom>
          <a:noFill/>
        </p:spPr>
        <p:txBody>
          <a:bodyPr wrap="none" lIns="0" tIns="0" rIns="0" rtlCol="0">
            <a:spAutoFit/>
          </a:bodyPr>
          <a:lstStyle/>
          <a:p>
            <a:pPr>
              <a:lnSpc>
                <a:spcPts val="2400"/>
              </a:lnSpc>
              <a:tabLst/>
            </a:pPr>
            <a:r>
              <a:rPr lang="en-US" altLang="zh-CN" sz="2604" dirty="0" smtClean="0">
                <a:solidFill>
                  <a:srgbClr val="000000"/>
                </a:solidFill>
                <a:latin typeface="Times New Roman" pitchFamily="18" charset="0"/>
                <a:cs typeface="Times New Roman" pitchFamily="18" charset="0"/>
              </a:rPr>
              <a:t>Point</a:t>
            </a:r>
            <a:r>
              <a:rPr lang="en-US" altLang="zh-CN" sz="2604" dirty="0" smtClean="0">
                <a:latin typeface="Times New Roman" pitchFamily="18" charset="0"/>
                <a:cs typeface="Times New Roman" pitchFamily="18" charset="0"/>
              </a:rPr>
              <a:t> </a:t>
            </a:r>
            <a:r>
              <a:rPr lang="en-US" altLang="zh-CN" sz="2604" dirty="0" smtClean="0">
                <a:solidFill>
                  <a:srgbClr val="000000"/>
                </a:solidFill>
                <a:latin typeface="Times New Roman" pitchFamily="18" charset="0"/>
                <a:cs typeface="Times New Roman" pitchFamily="18" charset="0"/>
              </a:rPr>
              <a:t>of</a:t>
            </a:r>
            <a:r>
              <a:rPr lang="en-US" altLang="zh-CN" sz="2604" dirty="0" smtClean="0">
                <a:latin typeface="Times New Roman" pitchFamily="18" charset="0"/>
                <a:cs typeface="Times New Roman" pitchFamily="18" charset="0"/>
              </a:rPr>
              <a:t> </a:t>
            </a:r>
            <a:r>
              <a:rPr lang="en-US" altLang="zh-CN" sz="2604" dirty="0" smtClean="0">
                <a:solidFill>
                  <a:srgbClr val="000000"/>
                </a:solidFill>
                <a:latin typeface="Times New Roman" pitchFamily="18" charset="0"/>
                <a:cs typeface="Times New Roman" pitchFamily="18" charset="0"/>
              </a:rPr>
              <a:t>View</a:t>
            </a:r>
          </a:p>
        </p:txBody>
      </p:sp>
      <p:sp>
        <p:nvSpPr>
          <p:cNvPr id="5" name="TextBox 1"/>
          <p:cNvSpPr txBox="1"/>
          <p:nvPr/>
        </p:nvSpPr>
        <p:spPr>
          <a:xfrm>
            <a:off x="2374900" y="2908300"/>
            <a:ext cx="2413000" cy="304800"/>
          </a:xfrm>
          <a:prstGeom prst="rect">
            <a:avLst/>
          </a:prstGeom>
          <a:noFill/>
        </p:spPr>
        <p:txBody>
          <a:bodyPr wrap="none" lIns="0" tIns="0" rIns="0" rtlCol="0">
            <a:spAutoFit/>
          </a:bodyPr>
          <a:lstStyle/>
          <a:p>
            <a:pPr>
              <a:lnSpc>
                <a:spcPts val="2400"/>
              </a:lnSpc>
              <a:tabLst/>
            </a:pPr>
            <a:r>
              <a:rPr lang="en-US" altLang="zh-CN" sz="2604" dirty="0" smtClean="0">
                <a:solidFill>
                  <a:srgbClr val="000000"/>
                </a:solidFill>
                <a:latin typeface="Times New Roman" pitchFamily="18" charset="0"/>
                <a:cs typeface="Times New Roman" pitchFamily="18" charset="0"/>
              </a:rPr>
              <a:t>•</a:t>
            </a:r>
            <a:r>
              <a:rPr lang="en-US" altLang="zh-CN" sz="2604" dirty="0" smtClean="0">
                <a:latin typeface="Times New Roman" pitchFamily="18" charset="0"/>
                <a:cs typeface="Times New Roman" pitchFamily="18" charset="0"/>
              </a:rPr>
              <a:t> </a:t>
            </a:r>
            <a:r>
              <a:rPr lang="en-US" altLang="zh-CN" sz="2604" dirty="0" smtClean="0">
                <a:solidFill>
                  <a:srgbClr val="000000"/>
                </a:solidFill>
                <a:latin typeface="Times New Roman" pitchFamily="18" charset="0"/>
                <a:cs typeface="Times New Roman" pitchFamily="18" charset="0"/>
              </a:rPr>
              <a:t>Say</a:t>
            </a:r>
            <a:r>
              <a:rPr lang="en-US" altLang="zh-CN" sz="2604" dirty="0" smtClean="0">
                <a:latin typeface="Times New Roman" pitchFamily="18" charset="0"/>
                <a:cs typeface="Times New Roman" pitchFamily="18" charset="0"/>
              </a:rPr>
              <a:t> </a:t>
            </a:r>
            <a:r>
              <a:rPr lang="en-US" altLang="zh-CN" sz="2604" dirty="0" smtClean="0">
                <a:solidFill>
                  <a:srgbClr val="000000"/>
                </a:solidFill>
                <a:latin typeface="Times New Roman" pitchFamily="18" charset="0"/>
                <a:cs typeface="Times New Roman" pitchFamily="18" charset="0"/>
              </a:rPr>
              <a:t>something</a:t>
            </a:r>
          </a:p>
        </p:txBody>
      </p:sp>
      <p:sp>
        <p:nvSpPr>
          <p:cNvPr id="6" name="TextBox 1"/>
          <p:cNvSpPr txBox="1"/>
          <p:nvPr/>
        </p:nvSpPr>
        <p:spPr>
          <a:xfrm>
            <a:off x="2603500" y="3302000"/>
            <a:ext cx="1231900" cy="304800"/>
          </a:xfrm>
          <a:prstGeom prst="rect">
            <a:avLst/>
          </a:prstGeom>
          <a:noFill/>
        </p:spPr>
        <p:txBody>
          <a:bodyPr wrap="none" lIns="0" tIns="0" rIns="0" rtlCol="0">
            <a:spAutoFit/>
          </a:bodyPr>
          <a:lstStyle/>
          <a:p>
            <a:pPr>
              <a:lnSpc>
                <a:spcPts val="2400"/>
              </a:lnSpc>
              <a:tabLst/>
            </a:pPr>
            <a:r>
              <a:rPr lang="en-US" altLang="zh-CN" sz="2604" dirty="0" smtClean="0">
                <a:solidFill>
                  <a:srgbClr val="000000"/>
                </a:solidFill>
                <a:latin typeface="Times New Roman" pitchFamily="18" charset="0"/>
                <a:cs typeface="Times New Roman" pitchFamily="18" charset="0"/>
              </a:rPr>
              <a:t>valuable</a:t>
            </a:r>
          </a:p>
        </p:txBody>
      </p:sp>
      <p:sp>
        <p:nvSpPr>
          <p:cNvPr id="7" name="TextBox 1"/>
          <p:cNvSpPr txBox="1"/>
          <p:nvPr/>
        </p:nvSpPr>
        <p:spPr>
          <a:xfrm>
            <a:off x="2374900" y="3848100"/>
            <a:ext cx="2082800" cy="304800"/>
          </a:xfrm>
          <a:prstGeom prst="rect">
            <a:avLst/>
          </a:prstGeom>
          <a:noFill/>
        </p:spPr>
        <p:txBody>
          <a:bodyPr wrap="none" lIns="0" tIns="0" rIns="0" rtlCol="0">
            <a:spAutoFit/>
          </a:bodyPr>
          <a:lstStyle/>
          <a:p>
            <a:pPr>
              <a:lnSpc>
                <a:spcPts val="2400"/>
              </a:lnSpc>
              <a:tabLst/>
            </a:pPr>
            <a:r>
              <a:rPr lang="en-US" altLang="zh-CN" sz="2604" dirty="0" smtClean="0">
                <a:solidFill>
                  <a:srgbClr val="000000"/>
                </a:solidFill>
                <a:latin typeface="Times New Roman" pitchFamily="18" charset="0"/>
                <a:cs typeface="Times New Roman" pitchFamily="18" charset="0"/>
              </a:rPr>
              <a:t>•</a:t>
            </a:r>
            <a:r>
              <a:rPr lang="en-US" altLang="zh-CN" sz="2604" dirty="0" smtClean="0">
                <a:latin typeface="Times New Roman" pitchFamily="18" charset="0"/>
                <a:cs typeface="Times New Roman" pitchFamily="18" charset="0"/>
              </a:rPr>
              <a:t> </a:t>
            </a:r>
            <a:r>
              <a:rPr lang="en-US" altLang="zh-CN" sz="2604" dirty="0" smtClean="0">
                <a:solidFill>
                  <a:srgbClr val="000000"/>
                </a:solidFill>
                <a:latin typeface="Times New Roman" pitchFamily="18" charset="0"/>
                <a:cs typeface="Times New Roman" pitchFamily="18" charset="0"/>
              </a:rPr>
              <a:t>Judge</a:t>
            </a:r>
            <a:r>
              <a:rPr lang="en-US" altLang="zh-CN" sz="2604" dirty="0" smtClean="0">
                <a:latin typeface="Times New Roman" pitchFamily="18" charset="0"/>
                <a:cs typeface="Times New Roman" pitchFamily="18" charset="0"/>
              </a:rPr>
              <a:t> </a:t>
            </a:r>
            <a:r>
              <a:rPr lang="en-US" altLang="zh-CN" sz="2604" dirty="0" smtClean="0">
                <a:solidFill>
                  <a:srgbClr val="000000"/>
                </a:solidFill>
                <a:latin typeface="Times New Roman" pitchFamily="18" charset="0"/>
                <a:cs typeface="Times New Roman" pitchFamily="18" charset="0"/>
              </a:rPr>
              <a:t>clarity</a:t>
            </a:r>
          </a:p>
        </p:txBody>
      </p:sp>
    </p:spTree>
    <p:extLst>
      <p:ext uri="{BB962C8B-B14F-4D97-AF65-F5344CB8AC3E}">
        <p14:creationId xmlns:p14="http://schemas.microsoft.com/office/powerpoint/2010/main" val="2766002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5245100" y="2120900"/>
            <a:ext cx="3683000" cy="3657600"/>
          </a:xfrm>
          <a:prstGeom prst="rect">
            <a:avLst/>
          </a:prstGeom>
          <a:noFill/>
        </p:spPr>
      </p:pic>
      <p:sp>
        <p:nvSpPr>
          <p:cNvPr id="2" name="TextBox 1"/>
          <p:cNvSpPr txBox="1"/>
          <p:nvPr/>
        </p:nvSpPr>
        <p:spPr>
          <a:xfrm>
            <a:off x="3060700" y="444500"/>
            <a:ext cx="2984500" cy="774700"/>
          </a:xfrm>
          <a:prstGeom prst="rect">
            <a:avLst/>
          </a:prstGeom>
          <a:noFill/>
        </p:spPr>
        <p:txBody>
          <a:bodyPr wrap="none" lIns="0" tIns="0" rIns="0" rtlCol="0">
            <a:spAutoFit/>
          </a:bodyPr>
          <a:lstStyle/>
          <a:p>
            <a:pPr>
              <a:lnSpc>
                <a:spcPts val="6100"/>
              </a:lnSpc>
              <a:tabLst/>
            </a:pPr>
            <a:r>
              <a:rPr lang="en-US" altLang="zh-CN" sz="4404" dirty="0" smtClean="0">
                <a:solidFill>
                  <a:srgbClr val="000000"/>
                </a:solidFill>
                <a:latin typeface="Arial Black" pitchFamily="18" charset="0"/>
                <a:cs typeface="Arial Black" pitchFamily="18" charset="0"/>
              </a:rPr>
              <a:t>Language</a:t>
            </a:r>
          </a:p>
        </p:txBody>
      </p:sp>
      <p:sp>
        <p:nvSpPr>
          <p:cNvPr id="3" name="TextBox 1"/>
          <p:cNvSpPr txBox="1"/>
          <p:nvPr/>
        </p:nvSpPr>
        <p:spPr>
          <a:xfrm>
            <a:off x="546100" y="1574800"/>
            <a:ext cx="6578600" cy="368300"/>
          </a:xfrm>
          <a:prstGeom prst="rect">
            <a:avLst/>
          </a:prstGeom>
          <a:noFill/>
        </p:spPr>
        <p:txBody>
          <a:bodyPr wrap="none" lIns="0" tIns="0" rIns="0" rtlCol="0">
            <a:spAutoFit/>
          </a:bodyPr>
          <a:lstStyle/>
          <a:p>
            <a:pPr>
              <a:lnSpc>
                <a:spcPts val="2900"/>
              </a:lnSpc>
              <a:tabLst/>
            </a:pPr>
            <a:r>
              <a:rPr lang="en-US" altLang="zh-CN" sz="3204" dirty="0" smtClean="0">
                <a:solidFill>
                  <a:srgbClr val="000000"/>
                </a:solidFill>
                <a:latin typeface="Times New Roman" pitchFamily="18" charset="0"/>
                <a:cs typeface="Times New Roman" pitchFamily="18" charset="0"/>
              </a:rPr>
              <a:t>•</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Avoid</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nonstandard</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vocabulary</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and</a:t>
            </a:r>
          </a:p>
        </p:txBody>
      </p:sp>
      <p:sp>
        <p:nvSpPr>
          <p:cNvPr id="4" name="TextBox 1"/>
          <p:cNvSpPr txBox="1"/>
          <p:nvPr/>
        </p:nvSpPr>
        <p:spPr>
          <a:xfrm>
            <a:off x="889000" y="2057400"/>
            <a:ext cx="2514600" cy="368300"/>
          </a:xfrm>
          <a:prstGeom prst="rect">
            <a:avLst/>
          </a:prstGeom>
          <a:noFill/>
        </p:spPr>
        <p:txBody>
          <a:bodyPr wrap="none" lIns="0" tIns="0" rIns="0" rtlCol="0">
            <a:spAutoFit/>
          </a:bodyPr>
          <a:lstStyle/>
          <a:p>
            <a:pPr>
              <a:lnSpc>
                <a:spcPts val="2900"/>
              </a:lnSpc>
              <a:tabLst/>
            </a:pPr>
            <a:r>
              <a:rPr lang="en-US" altLang="zh-CN" sz="3204" dirty="0" smtClean="0">
                <a:solidFill>
                  <a:srgbClr val="000000"/>
                </a:solidFill>
                <a:latin typeface="Times New Roman" pitchFamily="18" charset="0"/>
                <a:cs typeface="Times New Roman" pitchFamily="18" charset="0"/>
              </a:rPr>
              <a:t>colloquialisms</a:t>
            </a:r>
          </a:p>
        </p:txBody>
      </p:sp>
      <p:sp>
        <p:nvSpPr>
          <p:cNvPr id="5" name="TextBox 1"/>
          <p:cNvSpPr txBox="1"/>
          <p:nvPr/>
        </p:nvSpPr>
        <p:spPr>
          <a:xfrm>
            <a:off x="546100" y="2641600"/>
            <a:ext cx="4279900" cy="368300"/>
          </a:xfrm>
          <a:prstGeom prst="rect">
            <a:avLst/>
          </a:prstGeom>
          <a:noFill/>
        </p:spPr>
        <p:txBody>
          <a:bodyPr wrap="none" lIns="0" tIns="0" rIns="0" rtlCol="0">
            <a:spAutoFit/>
          </a:bodyPr>
          <a:lstStyle/>
          <a:p>
            <a:pPr>
              <a:lnSpc>
                <a:spcPts val="2900"/>
              </a:lnSpc>
              <a:tabLst/>
            </a:pPr>
            <a:r>
              <a:rPr lang="en-US" altLang="zh-CN" sz="3204" dirty="0" smtClean="0">
                <a:solidFill>
                  <a:srgbClr val="000000"/>
                </a:solidFill>
                <a:latin typeface="Times New Roman" pitchFamily="18" charset="0"/>
                <a:cs typeface="Times New Roman" pitchFamily="18" charset="0"/>
              </a:rPr>
              <a:t>•</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Do</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not</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end</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sentences</a:t>
            </a:r>
          </a:p>
        </p:txBody>
      </p:sp>
      <p:sp>
        <p:nvSpPr>
          <p:cNvPr id="6" name="TextBox 1"/>
          <p:cNvSpPr txBox="1"/>
          <p:nvPr/>
        </p:nvSpPr>
        <p:spPr>
          <a:xfrm>
            <a:off x="889000" y="3136900"/>
            <a:ext cx="1435100" cy="368300"/>
          </a:xfrm>
          <a:prstGeom prst="rect">
            <a:avLst/>
          </a:prstGeom>
          <a:noFill/>
        </p:spPr>
        <p:txBody>
          <a:bodyPr wrap="none" lIns="0" tIns="0" rIns="0" rtlCol="0">
            <a:spAutoFit/>
          </a:bodyPr>
          <a:lstStyle/>
          <a:p>
            <a:pPr>
              <a:lnSpc>
                <a:spcPts val="2900"/>
              </a:lnSpc>
              <a:tabLst/>
            </a:pPr>
            <a:r>
              <a:rPr lang="en-US" altLang="zh-CN" sz="3204" dirty="0" smtClean="0">
                <a:solidFill>
                  <a:srgbClr val="000000"/>
                </a:solidFill>
                <a:latin typeface="Times New Roman" pitchFamily="18" charset="0"/>
                <a:cs typeface="Times New Roman" pitchFamily="18" charset="0"/>
              </a:rPr>
              <a:t>with</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“at”</a:t>
            </a:r>
          </a:p>
        </p:txBody>
      </p:sp>
      <p:sp>
        <p:nvSpPr>
          <p:cNvPr id="7" name="TextBox 1"/>
          <p:cNvSpPr txBox="1"/>
          <p:nvPr/>
        </p:nvSpPr>
        <p:spPr>
          <a:xfrm>
            <a:off x="546100" y="3721100"/>
            <a:ext cx="3156043" cy="438257"/>
          </a:xfrm>
          <a:prstGeom prst="rect">
            <a:avLst/>
          </a:prstGeom>
          <a:noFill/>
        </p:spPr>
        <p:txBody>
          <a:bodyPr wrap="none" lIns="0" tIns="0" rIns="0" rtlCol="0">
            <a:spAutoFit/>
          </a:bodyPr>
          <a:lstStyle/>
          <a:p>
            <a:pPr>
              <a:lnSpc>
                <a:spcPts val="2900"/>
              </a:lnSpc>
              <a:tabLst/>
            </a:pPr>
            <a:r>
              <a:rPr lang="en-US" altLang="zh-CN" sz="3204" dirty="0" smtClean="0">
                <a:solidFill>
                  <a:srgbClr val="000000"/>
                </a:solidFill>
                <a:latin typeface="Times New Roman" pitchFamily="18" charset="0"/>
                <a:cs typeface="Times New Roman" pitchFamily="18" charset="0"/>
              </a:rPr>
              <a:t>•</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Use Active voice</a:t>
            </a:r>
          </a:p>
        </p:txBody>
      </p:sp>
    </p:spTree>
    <p:extLst>
      <p:ext uri="{BB962C8B-B14F-4D97-AF65-F5344CB8AC3E}">
        <p14:creationId xmlns:p14="http://schemas.microsoft.com/office/powerpoint/2010/main" val="3644730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36600" y="711200"/>
            <a:ext cx="7670800" cy="6146800"/>
          </a:xfrm>
          <a:prstGeom prst="rect">
            <a:avLst/>
          </a:prstGeom>
          <a:noFill/>
        </p:spPr>
      </p:pic>
      <p:sp>
        <p:nvSpPr>
          <p:cNvPr id="2" name="TextBox 1"/>
          <p:cNvSpPr txBox="1"/>
          <p:nvPr/>
        </p:nvSpPr>
        <p:spPr>
          <a:xfrm>
            <a:off x="2108200" y="444500"/>
            <a:ext cx="4914900" cy="774700"/>
          </a:xfrm>
          <a:prstGeom prst="rect">
            <a:avLst/>
          </a:prstGeom>
          <a:noFill/>
        </p:spPr>
        <p:txBody>
          <a:bodyPr wrap="none" lIns="0" tIns="0" rIns="0" rtlCol="0">
            <a:spAutoFit/>
          </a:bodyPr>
          <a:lstStyle/>
          <a:p>
            <a:pPr>
              <a:lnSpc>
                <a:spcPts val="6100"/>
              </a:lnSpc>
              <a:tabLst/>
            </a:pPr>
            <a:r>
              <a:rPr lang="en-US" altLang="zh-CN" sz="4404" dirty="0" smtClean="0">
                <a:solidFill>
                  <a:srgbClr val="000000"/>
                </a:solidFill>
                <a:latin typeface="Arial Black" pitchFamily="18" charset="0"/>
                <a:cs typeface="Arial Black" pitchFamily="18" charset="0"/>
              </a:rPr>
              <a:t>Avoid</a:t>
            </a:r>
            <a:r>
              <a:rPr lang="en-US" altLang="zh-CN" sz="4404" dirty="0" smtClean="0">
                <a:latin typeface="Times New Roman" pitchFamily="18" charset="0"/>
                <a:cs typeface="Times New Roman" pitchFamily="18" charset="0"/>
              </a:rPr>
              <a:t> </a:t>
            </a:r>
            <a:r>
              <a:rPr lang="en-US" altLang="zh-CN" sz="4404" dirty="0" smtClean="0">
                <a:solidFill>
                  <a:srgbClr val="000000"/>
                </a:solidFill>
                <a:latin typeface="Arial Black" pitchFamily="18" charset="0"/>
                <a:cs typeface="Arial Black" pitchFamily="18" charset="0"/>
              </a:rPr>
              <a:t>Acronyms</a:t>
            </a:r>
          </a:p>
        </p:txBody>
      </p:sp>
    </p:spTree>
    <p:extLst>
      <p:ext uri="{BB962C8B-B14F-4D97-AF65-F5344CB8AC3E}">
        <p14:creationId xmlns:p14="http://schemas.microsoft.com/office/powerpoint/2010/main" val="3279889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mmarly-logo-360x2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947" y="1029369"/>
            <a:ext cx="7964905" cy="4424947"/>
          </a:xfrm>
          <a:prstGeom prst="rect">
            <a:avLst/>
          </a:prstGeom>
        </p:spPr>
      </p:pic>
    </p:spTree>
    <p:extLst>
      <p:ext uri="{BB962C8B-B14F-4D97-AF65-F5344CB8AC3E}">
        <p14:creationId xmlns:p14="http://schemas.microsoft.com/office/powerpoint/2010/main" val="3208821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5778500" y="2273300"/>
            <a:ext cx="3365500" cy="2882900"/>
          </a:xfrm>
          <a:prstGeom prst="rect">
            <a:avLst/>
          </a:prstGeom>
          <a:noFill/>
        </p:spPr>
      </p:pic>
      <p:sp>
        <p:nvSpPr>
          <p:cNvPr id="2" name="TextBox 1"/>
          <p:cNvSpPr txBox="1"/>
          <p:nvPr/>
        </p:nvSpPr>
        <p:spPr>
          <a:xfrm>
            <a:off x="1397000" y="444500"/>
            <a:ext cx="6337300" cy="774700"/>
          </a:xfrm>
          <a:prstGeom prst="rect">
            <a:avLst/>
          </a:prstGeom>
          <a:noFill/>
        </p:spPr>
        <p:txBody>
          <a:bodyPr wrap="none" lIns="0" tIns="0" rIns="0" rtlCol="0">
            <a:spAutoFit/>
          </a:bodyPr>
          <a:lstStyle/>
          <a:p>
            <a:pPr>
              <a:lnSpc>
                <a:spcPts val="6100"/>
              </a:lnSpc>
              <a:tabLst/>
            </a:pPr>
            <a:r>
              <a:rPr lang="en-US" altLang="zh-CN" sz="4404" dirty="0" smtClean="0">
                <a:solidFill>
                  <a:srgbClr val="000000"/>
                </a:solidFill>
                <a:latin typeface="Arial Black" pitchFamily="18" charset="0"/>
                <a:cs typeface="Arial Black" pitchFamily="18" charset="0"/>
              </a:rPr>
              <a:t>A</a:t>
            </a:r>
            <a:r>
              <a:rPr lang="en-US" altLang="zh-CN" sz="4404" dirty="0" smtClean="0">
                <a:latin typeface="Times New Roman" pitchFamily="18" charset="0"/>
                <a:cs typeface="Times New Roman" pitchFamily="18" charset="0"/>
              </a:rPr>
              <a:t> </a:t>
            </a:r>
            <a:r>
              <a:rPr lang="en-US" altLang="zh-CN" sz="4404" dirty="0" smtClean="0">
                <a:solidFill>
                  <a:srgbClr val="000000"/>
                </a:solidFill>
                <a:latin typeface="Arial Black" pitchFamily="18" charset="0"/>
                <a:cs typeface="Arial Black" pitchFamily="18" charset="0"/>
              </a:rPr>
              <a:t>Few</a:t>
            </a:r>
            <a:r>
              <a:rPr lang="en-US" altLang="zh-CN" sz="4404" dirty="0" smtClean="0">
                <a:latin typeface="Times New Roman" pitchFamily="18" charset="0"/>
                <a:cs typeface="Times New Roman" pitchFamily="18" charset="0"/>
              </a:rPr>
              <a:t> </a:t>
            </a:r>
            <a:r>
              <a:rPr lang="en-US" altLang="zh-CN" sz="4404" dirty="0" smtClean="0">
                <a:solidFill>
                  <a:srgbClr val="000000"/>
                </a:solidFill>
                <a:latin typeface="Arial Black" pitchFamily="18" charset="0"/>
                <a:cs typeface="Arial Black" pitchFamily="18" charset="0"/>
              </a:rPr>
              <a:t>General</a:t>
            </a:r>
            <a:r>
              <a:rPr lang="en-US" altLang="zh-CN" sz="4404" dirty="0" smtClean="0">
                <a:latin typeface="Times New Roman" pitchFamily="18" charset="0"/>
                <a:cs typeface="Times New Roman" pitchFamily="18" charset="0"/>
              </a:rPr>
              <a:t> </a:t>
            </a:r>
            <a:r>
              <a:rPr lang="en-US" altLang="zh-CN" sz="4404" dirty="0" smtClean="0">
                <a:solidFill>
                  <a:srgbClr val="000000"/>
                </a:solidFill>
                <a:latin typeface="Arial Black" pitchFamily="18" charset="0"/>
                <a:cs typeface="Arial Black" pitchFamily="18" charset="0"/>
              </a:rPr>
              <a:t>Rules</a:t>
            </a:r>
          </a:p>
        </p:txBody>
      </p:sp>
      <p:sp>
        <p:nvSpPr>
          <p:cNvPr id="3" name="TextBox 1"/>
          <p:cNvSpPr txBox="1"/>
          <p:nvPr/>
        </p:nvSpPr>
        <p:spPr>
          <a:xfrm>
            <a:off x="546100" y="1752600"/>
            <a:ext cx="7543800" cy="368300"/>
          </a:xfrm>
          <a:prstGeom prst="rect">
            <a:avLst/>
          </a:prstGeom>
          <a:noFill/>
        </p:spPr>
        <p:txBody>
          <a:bodyPr wrap="none" lIns="0" tIns="0" rIns="0" rtlCol="0">
            <a:spAutoFit/>
          </a:bodyPr>
          <a:lstStyle/>
          <a:p>
            <a:pPr>
              <a:lnSpc>
                <a:spcPts val="2900"/>
              </a:lnSpc>
              <a:tabLst/>
            </a:pPr>
            <a:r>
              <a:rPr lang="en-US" altLang="zh-CN" sz="3204" dirty="0" smtClean="0">
                <a:solidFill>
                  <a:srgbClr val="000000"/>
                </a:solidFill>
                <a:latin typeface="Times New Roman" pitchFamily="18" charset="0"/>
                <a:cs typeface="Times New Roman" pitchFamily="18" charset="0"/>
              </a:rPr>
              <a:t>1.</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Don’t</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use</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multiple</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words</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when</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you</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can</a:t>
            </a:r>
          </a:p>
        </p:txBody>
      </p:sp>
      <p:sp>
        <p:nvSpPr>
          <p:cNvPr id="4" name="TextBox 1"/>
          <p:cNvSpPr txBox="1"/>
          <p:nvPr/>
        </p:nvSpPr>
        <p:spPr>
          <a:xfrm>
            <a:off x="1054100" y="2247900"/>
            <a:ext cx="1435100" cy="368300"/>
          </a:xfrm>
          <a:prstGeom prst="rect">
            <a:avLst/>
          </a:prstGeom>
          <a:noFill/>
        </p:spPr>
        <p:txBody>
          <a:bodyPr wrap="none" lIns="0" tIns="0" rIns="0" rtlCol="0">
            <a:spAutoFit/>
          </a:bodyPr>
          <a:lstStyle/>
          <a:p>
            <a:pPr>
              <a:lnSpc>
                <a:spcPts val="2900"/>
              </a:lnSpc>
              <a:tabLst/>
            </a:pPr>
            <a:r>
              <a:rPr lang="en-US" altLang="zh-CN" sz="3204" dirty="0" smtClean="0">
                <a:solidFill>
                  <a:srgbClr val="000000"/>
                </a:solidFill>
                <a:latin typeface="Times New Roman" pitchFamily="18" charset="0"/>
                <a:cs typeface="Times New Roman" pitchFamily="18" charset="0"/>
              </a:rPr>
              <a:t>use</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one</a:t>
            </a:r>
          </a:p>
        </p:txBody>
      </p:sp>
      <p:sp>
        <p:nvSpPr>
          <p:cNvPr id="5" name="TextBox 1"/>
          <p:cNvSpPr txBox="1"/>
          <p:nvPr/>
        </p:nvSpPr>
        <p:spPr>
          <a:xfrm>
            <a:off x="546100" y="2844800"/>
            <a:ext cx="5003800" cy="952500"/>
          </a:xfrm>
          <a:prstGeom prst="rect">
            <a:avLst/>
          </a:prstGeom>
          <a:noFill/>
        </p:spPr>
        <p:txBody>
          <a:bodyPr wrap="none" lIns="0" tIns="0" rIns="0" rtlCol="0">
            <a:spAutoFit/>
          </a:bodyPr>
          <a:lstStyle/>
          <a:p>
            <a:pPr>
              <a:lnSpc>
                <a:spcPts val="2900"/>
              </a:lnSpc>
              <a:tabLst/>
            </a:pPr>
            <a:r>
              <a:rPr lang="en-US" altLang="zh-CN" sz="3204" dirty="0" smtClean="0">
                <a:solidFill>
                  <a:srgbClr val="000000"/>
                </a:solidFill>
                <a:latin typeface="Times New Roman" pitchFamily="18" charset="0"/>
                <a:cs typeface="Times New Roman" pitchFamily="18" charset="0"/>
              </a:rPr>
              <a:t>2.</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Stick</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to</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idiomatic</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English</a:t>
            </a:r>
          </a:p>
          <a:p>
            <a:pPr>
              <a:lnSpc>
                <a:spcPts val="1000"/>
              </a:lnSpc>
            </a:pPr>
            <a:endParaRPr lang="en-US" altLang="zh-CN" dirty="0" smtClean="0"/>
          </a:p>
          <a:p>
            <a:pPr>
              <a:lnSpc>
                <a:spcPts val="3600"/>
              </a:lnSpc>
              <a:tabLst/>
            </a:pPr>
            <a:r>
              <a:rPr lang="en-US" altLang="zh-CN" sz="3204" dirty="0" smtClean="0">
                <a:solidFill>
                  <a:srgbClr val="000000"/>
                </a:solidFill>
                <a:latin typeface="Times New Roman" pitchFamily="18" charset="0"/>
                <a:cs typeface="Times New Roman" pitchFamily="18" charset="0"/>
              </a:rPr>
              <a:t>3.</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Don’t</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drop</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articles</a:t>
            </a:r>
          </a:p>
        </p:txBody>
      </p:sp>
      <p:sp>
        <p:nvSpPr>
          <p:cNvPr id="6" name="TextBox 1"/>
          <p:cNvSpPr txBox="1"/>
          <p:nvPr/>
        </p:nvSpPr>
        <p:spPr>
          <a:xfrm>
            <a:off x="546100" y="4000500"/>
            <a:ext cx="5130800" cy="368300"/>
          </a:xfrm>
          <a:prstGeom prst="rect">
            <a:avLst/>
          </a:prstGeom>
          <a:noFill/>
        </p:spPr>
        <p:txBody>
          <a:bodyPr wrap="none" lIns="0" tIns="0" rIns="0" rtlCol="0">
            <a:spAutoFit/>
          </a:bodyPr>
          <a:lstStyle/>
          <a:p>
            <a:pPr>
              <a:lnSpc>
                <a:spcPts val="2900"/>
              </a:lnSpc>
              <a:tabLst/>
            </a:pPr>
            <a:r>
              <a:rPr lang="en-US" altLang="zh-CN" sz="3204" dirty="0" smtClean="0">
                <a:solidFill>
                  <a:srgbClr val="000000"/>
                </a:solidFill>
                <a:latin typeface="Times New Roman" pitchFamily="18" charset="0"/>
                <a:cs typeface="Times New Roman" pitchFamily="18" charset="0"/>
              </a:rPr>
              <a:t>4.</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Remove</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words</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that</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aren’t</a:t>
            </a:r>
          </a:p>
        </p:txBody>
      </p:sp>
      <p:sp>
        <p:nvSpPr>
          <p:cNvPr id="7" name="TextBox 1"/>
          <p:cNvSpPr txBox="1"/>
          <p:nvPr/>
        </p:nvSpPr>
        <p:spPr>
          <a:xfrm>
            <a:off x="1054100" y="4584700"/>
            <a:ext cx="4597400" cy="368300"/>
          </a:xfrm>
          <a:prstGeom prst="rect">
            <a:avLst/>
          </a:prstGeom>
          <a:noFill/>
        </p:spPr>
        <p:txBody>
          <a:bodyPr wrap="none" lIns="0" tIns="0" rIns="0" rtlCol="0">
            <a:spAutoFit/>
          </a:bodyPr>
          <a:lstStyle/>
          <a:p>
            <a:pPr>
              <a:lnSpc>
                <a:spcPts val="2900"/>
              </a:lnSpc>
              <a:tabLst/>
            </a:pPr>
            <a:r>
              <a:rPr lang="en-US" altLang="zh-CN" sz="3204" dirty="0" smtClean="0">
                <a:solidFill>
                  <a:srgbClr val="000000"/>
                </a:solidFill>
                <a:latin typeface="Times New Roman" pitchFamily="18" charset="0"/>
                <a:cs typeface="Times New Roman" pitchFamily="18" charset="0"/>
              </a:rPr>
              <a:t>performing</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a</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real</a:t>
            </a:r>
            <a:r>
              <a:rPr lang="en-US" altLang="zh-CN" sz="3204" dirty="0" smtClean="0">
                <a:latin typeface="Times New Roman" pitchFamily="18" charset="0"/>
                <a:cs typeface="Times New Roman" pitchFamily="18" charset="0"/>
              </a:rPr>
              <a:t> </a:t>
            </a:r>
            <a:r>
              <a:rPr lang="en-US" altLang="zh-CN" sz="3204" dirty="0" smtClean="0">
                <a:solidFill>
                  <a:srgbClr val="000000"/>
                </a:solidFill>
                <a:latin typeface="Times New Roman" pitchFamily="18" charset="0"/>
                <a:cs typeface="Times New Roman" pitchFamily="18" charset="0"/>
              </a:rPr>
              <a:t>function</a:t>
            </a:r>
          </a:p>
        </p:txBody>
      </p:sp>
    </p:spTree>
    <p:extLst>
      <p:ext uri="{BB962C8B-B14F-4D97-AF65-F5344CB8AC3E}">
        <p14:creationId xmlns:p14="http://schemas.microsoft.com/office/powerpoint/2010/main" val="755816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2936221"/>
            <a:ext cx="7612063" cy="1362075"/>
          </a:xfrm>
        </p:spPr>
        <p:txBody>
          <a:bodyPr/>
          <a:lstStyle/>
          <a:p>
            <a:r>
              <a:rPr lang="en-US" dirty="0"/>
              <a:t>Potential </a:t>
            </a:r>
            <a:r>
              <a:rPr lang="en-US" dirty="0" smtClean="0"/>
              <a:t>Outlets </a:t>
            </a:r>
            <a:r>
              <a:rPr lang="en-US" dirty="0"/>
              <a:t>for </a:t>
            </a:r>
            <a:r>
              <a:rPr lang="en-US" dirty="0" smtClean="0"/>
              <a:t>Your Written Work</a:t>
            </a:r>
            <a:r>
              <a:rPr lang="en-US" dirty="0"/>
              <a:t/>
            </a:r>
            <a:br>
              <a:rPr lang="en-US" dirty="0"/>
            </a:br>
            <a:endParaRPr lang="en-US" dirty="0"/>
          </a:p>
        </p:txBody>
      </p:sp>
      <p:sp>
        <p:nvSpPr>
          <p:cNvPr id="3" name="Text Placeholder 2"/>
          <p:cNvSpPr>
            <a:spLocks noGrp="1"/>
          </p:cNvSpPr>
          <p:nvPr>
            <p:ph type="body" idx="1"/>
          </p:nvPr>
        </p:nvSpPr>
        <p:spPr/>
        <p:txBody>
          <a:bodyPr/>
          <a:lstStyle/>
          <a:p>
            <a:r>
              <a:rPr lang="en-US" dirty="0" smtClean="0"/>
              <a:t>With </a:t>
            </a:r>
            <a:r>
              <a:rPr lang="en-US" smtClean="0"/>
              <a:t>Sue Babich</a:t>
            </a:r>
            <a:endParaRPr lang="en-US"/>
          </a:p>
        </p:txBody>
      </p:sp>
    </p:spTree>
    <p:extLst>
      <p:ext uri="{BB962C8B-B14F-4D97-AF65-F5344CB8AC3E}">
        <p14:creationId xmlns:p14="http://schemas.microsoft.com/office/powerpoint/2010/main" val="3753213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Sample journals</a:t>
            </a:r>
            <a:endParaRPr lang="en-US" dirty="0"/>
          </a:p>
        </p:txBody>
      </p:sp>
      <p:sp>
        <p:nvSpPr>
          <p:cNvPr id="5" name="Content Placeholder 4"/>
          <p:cNvSpPr>
            <a:spLocks noGrp="1"/>
          </p:cNvSpPr>
          <p:nvPr>
            <p:ph idx="1"/>
          </p:nvPr>
        </p:nvSpPr>
        <p:spPr/>
        <p:txBody>
          <a:bodyPr/>
          <a:lstStyle/>
          <a:p>
            <a:r>
              <a:rPr lang="en-US" dirty="0" smtClean="0"/>
              <a:t>Public Health Reviews</a:t>
            </a:r>
          </a:p>
          <a:p>
            <a:r>
              <a:rPr lang="en-US" dirty="0" smtClean="0"/>
              <a:t>The Lancet</a:t>
            </a:r>
          </a:p>
          <a:p>
            <a:r>
              <a:rPr lang="en-US" dirty="0" smtClean="0"/>
              <a:t>The Lancet Global Health</a:t>
            </a:r>
          </a:p>
          <a:p>
            <a:r>
              <a:rPr lang="en-US" dirty="0" smtClean="0"/>
              <a:t>Journal of Public Health Management and Practice</a:t>
            </a:r>
          </a:p>
          <a:p>
            <a:r>
              <a:rPr lang="en-US" dirty="0" smtClean="0"/>
              <a:t>JAMA</a:t>
            </a:r>
          </a:p>
          <a:p>
            <a:r>
              <a:rPr lang="en-US" dirty="0" smtClean="0"/>
              <a:t>Others … ?</a:t>
            </a:r>
          </a:p>
          <a:p>
            <a:endParaRPr lang="en-US" dirty="0"/>
          </a:p>
        </p:txBody>
      </p:sp>
    </p:spTree>
    <p:extLst>
      <p:ext uri="{BB962C8B-B14F-4D97-AF65-F5344CB8AC3E}">
        <p14:creationId xmlns:p14="http://schemas.microsoft.com/office/powerpoint/2010/main" val="1678286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getting started</a:t>
            </a:r>
            <a:endParaRPr lang="en-US" dirty="0"/>
          </a:p>
        </p:txBody>
      </p:sp>
      <p:sp>
        <p:nvSpPr>
          <p:cNvPr id="3" name="Content Placeholder 2"/>
          <p:cNvSpPr>
            <a:spLocks noGrp="1"/>
          </p:cNvSpPr>
          <p:nvPr>
            <p:ph idx="1"/>
          </p:nvPr>
        </p:nvSpPr>
        <p:spPr/>
        <p:txBody>
          <a:bodyPr/>
          <a:lstStyle/>
          <a:p>
            <a:r>
              <a:rPr lang="en-US" dirty="0" smtClean="0"/>
              <a:t>Assemble a writing team: You and one or more others</a:t>
            </a:r>
          </a:p>
          <a:p>
            <a:r>
              <a:rPr lang="en-US" dirty="0" smtClean="0"/>
              <a:t>Submit abstracts for professional association oral sessions</a:t>
            </a:r>
          </a:p>
          <a:p>
            <a:r>
              <a:rPr lang="en-US" dirty="0" smtClean="0"/>
              <a:t>Draft an outline; agree on timeline and division of labor</a:t>
            </a:r>
          </a:p>
          <a:p>
            <a:r>
              <a:rPr lang="en-US" dirty="0" smtClean="0"/>
              <a:t>Papers, book chapters, monographs, position papers</a:t>
            </a:r>
          </a:p>
          <a:p>
            <a:r>
              <a:rPr lang="en-US" dirty="0" smtClean="0"/>
              <a:t>Recycle, expand, update, comment … </a:t>
            </a:r>
            <a:endParaRPr lang="en-US" dirty="0"/>
          </a:p>
        </p:txBody>
      </p:sp>
    </p:spTree>
    <p:extLst>
      <p:ext uri="{BB962C8B-B14F-4D97-AF65-F5344CB8AC3E}">
        <p14:creationId xmlns:p14="http://schemas.microsoft.com/office/powerpoint/2010/main" val="116620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considerations</a:t>
            </a:r>
            <a:endParaRPr lang="en-US" dirty="0"/>
          </a:p>
        </p:txBody>
      </p:sp>
      <p:sp>
        <p:nvSpPr>
          <p:cNvPr id="3" name="Content Placeholder 2"/>
          <p:cNvSpPr>
            <a:spLocks noGrp="1"/>
          </p:cNvSpPr>
          <p:nvPr>
            <p:ph idx="1"/>
          </p:nvPr>
        </p:nvSpPr>
        <p:spPr/>
        <p:txBody>
          <a:bodyPr/>
          <a:lstStyle/>
          <a:p>
            <a:r>
              <a:rPr lang="en-US" dirty="0" smtClean="0"/>
              <a:t>Peer reviewed </a:t>
            </a:r>
            <a:r>
              <a:rPr lang="en-US" dirty="0" err="1" smtClean="0"/>
              <a:t>vs</a:t>
            </a:r>
            <a:r>
              <a:rPr lang="en-US" dirty="0" smtClean="0"/>
              <a:t> everything else</a:t>
            </a:r>
          </a:p>
          <a:p>
            <a:r>
              <a:rPr lang="en-US" dirty="0" smtClean="0"/>
              <a:t>Writing for the general public: </a:t>
            </a:r>
          </a:p>
          <a:p>
            <a:pPr lvl="1"/>
            <a:r>
              <a:rPr lang="en-US" dirty="0" smtClean="0"/>
              <a:t>Magazines</a:t>
            </a:r>
          </a:p>
          <a:p>
            <a:pPr lvl="1"/>
            <a:r>
              <a:rPr lang="en-US" dirty="0" smtClean="0"/>
              <a:t>Books </a:t>
            </a:r>
          </a:p>
          <a:p>
            <a:pPr lvl="1"/>
            <a:r>
              <a:rPr lang="en-US" dirty="0" smtClean="0"/>
              <a:t>Newspapers</a:t>
            </a:r>
          </a:p>
          <a:p>
            <a:pPr lvl="1"/>
            <a:r>
              <a:rPr lang="en-US" dirty="0" smtClean="0"/>
              <a:t> Blogs</a:t>
            </a:r>
          </a:p>
          <a:p>
            <a:pPr marL="0" indent="0">
              <a:buNone/>
            </a:pPr>
            <a:endParaRPr lang="en-US" dirty="0" smtClean="0"/>
          </a:p>
        </p:txBody>
      </p:sp>
    </p:spTree>
    <p:extLst>
      <p:ext uri="{BB962C8B-B14F-4D97-AF65-F5344CB8AC3E}">
        <p14:creationId xmlns:p14="http://schemas.microsoft.com/office/powerpoint/2010/main" val="66399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100586" y="2070846"/>
            <a:ext cx="9043413" cy="4556091"/>
          </a:xfrm>
        </p:spPr>
        <p:txBody>
          <a:bodyPr>
            <a:normAutofit fontScale="92500" lnSpcReduction="10000"/>
          </a:bodyPr>
          <a:lstStyle/>
          <a:p>
            <a:pPr marL="0" indent="0">
              <a:buNone/>
            </a:pPr>
            <a:r>
              <a:rPr lang="en-US" dirty="0" smtClean="0"/>
              <a:t>1. Review &amp; Discussion of the “Yang</a:t>
            </a:r>
            <a:r>
              <a:rPr lang="en-US" dirty="0"/>
              <a:t>, Y.T. and Silverman, R.D., 2015. Legislative prescriptions for controlling nonmedical vaccine exemptions. </a:t>
            </a:r>
            <a:r>
              <a:rPr lang="en-US" i="1" dirty="0"/>
              <a:t>JAMA</a:t>
            </a:r>
            <a:r>
              <a:rPr lang="en-US" dirty="0"/>
              <a:t>, </a:t>
            </a:r>
            <a:r>
              <a:rPr lang="en-US" i="1" dirty="0"/>
              <a:t>313</a:t>
            </a:r>
            <a:r>
              <a:rPr lang="en-US" dirty="0"/>
              <a:t>(3), pp.247-248</a:t>
            </a:r>
            <a:r>
              <a:rPr lang="en-US" dirty="0" smtClean="0"/>
              <a:t>.”</a:t>
            </a:r>
          </a:p>
          <a:p>
            <a:pPr marL="0" indent="0">
              <a:buNone/>
            </a:pPr>
            <a:r>
              <a:rPr lang="en-US" dirty="0" smtClean="0"/>
              <a:t>2. Review </a:t>
            </a:r>
            <a:r>
              <a:rPr lang="en-US" dirty="0"/>
              <a:t>&amp; Discussion </a:t>
            </a:r>
            <a:r>
              <a:rPr lang="en-US" dirty="0" smtClean="0"/>
              <a:t>of:</a:t>
            </a:r>
          </a:p>
          <a:p>
            <a:pPr marL="0" indent="0">
              <a:buNone/>
            </a:pPr>
            <a:r>
              <a:rPr lang="en-US" dirty="0" smtClean="0"/>
              <a:t>	</a:t>
            </a:r>
            <a:r>
              <a:rPr lang="en-US" dirty="0"/>
              <a:t>Hobbs, S. et al. 2013. Clinical leadership to improve health 	outcomes. </a:t>
            </a:r>
            <a:r>
              <a:rPr lang="en-US" i="1" dirty="0"/>
              <a:t>The Lancet, 382, p. 1483</a:t>
            </a:r>
            <a:endParaRPr lang="en-US" dirty="0" smtClean="0"/>
          </a:p>
          <a:p>
            <a:pPr marL="0" indent="0">
              <a:buNone/>
            </a:pPr>
            <a:r>
              <a:rPr lang="en-US" dirty="0" smtClean="0"/>
              <a:t>	</a:t>
            </a:r>
            <a:r>
              <a:rPr lang="en-US" dirty="0" err="1" smtClean="0"/>
              <a:t>Lafranconi</a:t>
            </a:r>
            <a:r>
              <a:rPr lang="en-US" dirty="0" smtClean="0"/>
              <a:t>, A. et al. 2015. Medical leadership—from inspiration    	to education. </a:t>
            </a:r>
            <a:r>
              <a:rPr lang="en-US" i="1" dirty="0" smtClean="0"/>
              <a:t>The Lancet</a:t>
            </a:r>
            <a:r>
              <a:rPr lang="en-US" dirty="0" smtClean="0"/>
              <a:t>, </a:t>
            </a:r>
            <a:r>
              <a:rPr lang="en-US" i="1" dirty="0" smtClean="0"/>
              <a:t>386</a:t>
            </a:r>
            <a:r>
              <a:rPr lang="en-US" dirty="0" smtClean="0"/>
              <a:t>(10003), pp.1531-1532.</a:t>
            </a:r>
          </a:p>
          <a:p>
            <a:pPr marL="457200" indent="-457200">
              <a:buAutoNum type="arabicPeriod" startAt="3"/>
            </a:pPr>
            <a:r>
              <a:rPr lang="en-US" dirty="0" smtClean="0"/>
              <a:t>Best strategies for effective writing</a:t>
            </a:r>
          </a:p>
          <a:p>
            <a:pPr marL="457200" indent="-457200">
              <a:buAutoNum type="arabicPeriod" startAt="3"/>
            </a:pPr>
            <a:r>
              <a:rPr lang="en-US" dirty="0" smtClean="0"/>
              <a:t>Potential outlets for your written work</a:t>
            </a:r>
            <a:endParaRPr lang="en-US" dirty="0"/>
          </a:p>
        </p:txBody>
      </p:sp>
    </p:spTree>
    <p:extLst>
      <p:ext uri="{BB962C8B-B14F-4D97-AF65-F5344CB8AC3E}">
        <p14:creationId xmlns:p14="http://schemas.microsoft.com/office/powerpoint/2010/main" val="2613619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6323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802c003feacbb9fa25da2a6aff76c5b1285888f872536ce5480863f6f2ef6f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21" y="188623"/>
            <a:ext cx="9064080" cy="6161668"/>
          </a:xfrm>
          <a:prstGeom prst="rect">
            <a:avLst/>
          </a:prstGeom>
        </p:spPr>
      </p:pic>
    </p:spTree>
    <p:extLst>
      <p:ext uri="{BB962C8B-B14F-4D97-AF65-F5344CB8AC3E}">
        <p14:creationId xmlns:p14="http://schemas.microsoft.com/office/powerpoint/2010/main" val="1900419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#1</a:t>
            </a:r>
            <a:endParaRPr lang="en-US" dirty="0"/>
          </a:p>
        </p:txBody>
      </p:sp>
      <p:sp>
        <p:nvSpPr>
          <p:cNvPr id="3" name="Content Placeholder 2"/>
          <p:cNvSpPr>
            <a:spLocks noGrp="1"/>
          </p:cNvSpPr>
          <p:nvPr>
            <p:ph idx="1"/>
          </p:nvPr>
        </p:nvSpPr>
        <p:spPr>
          <a:xfrm>
            <a:off x="173788" y="1858212"/>
            <a:ext cx="8783053" cy="4692314"/>
          </a:xfrm>
        </p:spPr>
        <p:txBody>
          <a:bodyPr/>
          <a:lstStyle/>
          <a:p>
            <a:pPr marL="457200" indent="-457200">
              <a:buFont typeface="+mj-lt"/>
              <a:buAutoNum type="arabicPeriod"/>
            </a:pPr>
            <a:r>
              <a:rPr lang="en-US" dirty="0" smtClean="0"/>
              <a:t>Read the paper </a:t>
            </a:r>
          </a:p>
          <a:p>
            <a:pPr marL="457200" indent="-457200">
              <a:buFont typeface="+mj-lt"/>
              <a:buAutoNum type="arabicPeriod"/>
            </a:pPr>
            <a:r>
              <a:rPr lang="en-US" dirty="0" smtClean="0"/>
              <a:t>Discuss the following questions:</a:t>
            </a:r>
          </a:p>
          <a:p>
            <a:r>
              <a:rPr lang="en-US" dirty="0" smtClean="0"/>
              <a:t>What are the key points in this paper?</a:t>
            </a:r>
          </a:p>
          <a:p>
            <a:r>
              <a:rPr lang="en-US" dirty="0" smtClean="0"/>
              <a:t>What did you like about this paper?</a:t>
            </a:r>
            <a:r>
              <a:rPr lang="en-US" dirty="0"/>
              <a:t> Why</a:t>
            </a:r>
            <a:r>
              <a:rPr lang="en-US" dirty="0" smtClean="0"/>
              <a:t>?</a:t>
            </a:r>
          </a:p>
          <a:p>
            <a:r>
              <a:rPr lang="en-US" dirty="0"/>
              <a:t>What </a:t>
            </a:r>
            <a:r>
              <a:rPr lang="en-US" dirty="0" smtClean="0"/>
              <a:t>could have been improved? Why does it matter?</a:t>
            </a:r>
          </a:p>
          <a:p>
            <a:r>
              <a:rPr lang="en-US" dirty="0" smtClean="0"/>
              <a:t>Why did JAMA accept this paper?</a:t>
            </a:r>
          </a:p>
          <a:p>
            <a:endParaRPr lang="en-US" dirty="0" smtClean="0"/>
          </a:p>
          <a:p>
            <a:endParaRPr lang="en-US" dirty="0"/>
          </a:p>
        </p:txBody>
      </p:sp>
    </p:spTree>
    <p:extLst>
      <p:ext uri="{BB962C8B-B14F-4D97-AF65-F5344CB8AC3E}">
        <p14:creationId xmlns:p14="http://schemas.microsoft.com/office/powerpoint/2010/main" val="2214966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#2</a:t>
            </a:r>
            <a:endParaRPr lang="en-US" dirty="0"/>
          </a:p>
        </p:txBody>
      </p:sp>
      <p:sp>
        <p:nvSpPr>
          <p:cNvPr id="3" name="Content Placeholder 2"/>
          <p:cNvSpPr>
            <a:spLocks noGrp="1"/>
          </p:cNvSpPr>
          <p:nvPr>
            <p:ph idx="1"/>
          </p:nvPr>
        </p:nvSpPr>
        <p:spPr>
          <a:xfrm>
            <a:off x="173788" y="1858212"/>
            <a:ext cx="8783053" cy="4692314"/>
          </a:xfrm>
        </p:spPr>
        <p:txBody>
          <a:bodyPr/>
          <a:lstStyle/>
          <a:p>
            <a:pPr marL="457200" indent="-457200">
              <a:buFont typeface="+mj-lt"/>
              <a:buAutoNum type="arabicPeriod"/>
            </a:pPr>
            <a:r>
              <a:rPr lang="en-US" dirty="0" smtClean="0"/>
              <a:t>Read the paper </a:t>
            </a:r>
          </a:p>
          <a:p>
            <a:pPr marL="457200" indent="-457200">
              <a:buFont typeface="+mj-lt"/>
              <a:buAutoNum type="arabicPeriod"/>
            </a:pPr>
            <a:r>
              <a:rPr lang="en-US" dirty="0" smtClean="0"/>
              <a:t>Discuss the following questions:</a:t>
            </a:r>
          </a:p>
          <a:p>
            <a:r>
              <a:rPr lang="en-US" dirty="0" smtClean="0"/>
              <a:t>What are the key points in this paper?</a:t>
            </a:r>
          </a:p>
          <a:p>
            <a:r>
              <a:rPr lang="en-US" dirty="0" smtClean="0"/>
              <a:t>What did you like about this paper?</a:t>
            </a:r>
            <a:r>
              <a:rPr lang="en-US" dirty="0"/>
              <a:t> Why</a:t>
            </a:r>
            <a:r>
              <a:rPr lang="en-US" dirty="0" smtClean="0"/>
              <a:t>?</a:t>
            </a:r>
          </a:p>
          <a:p>
            <a:r>
              <a:rPr lang="en-US" dirty="0" smtClean="0"/>
              <a:t>What could have been improved? Why does it matter?</a:t>
            </a:r>
          </a:p>
          <a:p>
            <a:r>
              <a:rPr lang="en-US" dirty="0" smtClean="0"/>
              <a:t>Why did </a:t>
            </a:r>
            <a:r>
              <a:rPr lang="en-US" dirty="0"/>
              <a:t>Lancet </a:t>
            </a:r>
            <a:r>
              <a:rPr lang="en-US" dirty="0" smtClean="0"/>
              <a:t>accept </a:t>
            </a:r>
            <a:r>
              <a:rPr lang="en-US" dirty="0"/>
              <a:t>this paper?</a:t>
            </a:r>
          </a:p>
          <a:p>
            <a:endParaRPr lang="en-US" dirty="0"/>
          </a:p>
        </p:txBody>
      </p:sp>
    </p:spTree>
    <p:extLst>
      <p:ext uri="{BB962C8B-B14F-4D97-AF65-F5344CB8AC3E}">
        <p14:creationId xmlns:p14="http://schemas.microsoft.com/office/powerpoint/2010/main" val="872468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#3</a:t>
            </a:r>
            <a:endParaRPr lang="en-US" dirty="0"/>
          </a:p>
        </p:txBody>
      </p:sp>
      <p:sp>
        <p:nvSpPr>
          <p:cNvPr id="3" name="Content Placeholder 2"/>
          <p:cNvSpPr>
            <a:spLocks noGrp="1"/>
          </p:cNvSpPr>
          <p:nvPr>
            <p:ph idx="1"/>
          </p:nvPr>
        </p:nvSpPr>
        <p:spPr>
          <a:xfrm>
            <a:off x="173788" y="1858212"/>
            <a:ext cx="8783053" cy="4692314"/>
          </a:xfrm>
        </p:spPr>
        <p:txBody>
          <a:bodyPr/>
          <a:lstStyle/>
          <a:p>
            <a:pPr marL="457200" indent="-457200">
              <a:buFont typeface="+mj-lt"/>
              <a:buAutoNum type="arabicPeriod"/>
            </a:pPr>
            <a:r>
              <a:rPr lang="en-US" dirty="0" smtClean="0"/>
              <a:t>Read the paper </a:t>
            </a:r>
          </a:p>
          <a:p>
            <a:pPr marL="457200" indent="-457200">
              <a:buFont typeface="+mj-lt"/>
              <a:buAutoNum type="arabicPeriod"/>
            </a:pPr>
            <a:r>
              <a:rPr lang="en-US" dirty="0" smtClean="0"/>
              <a:t>Discuss the following questions:</a:t>
            </a:r>
          </a:p>
          <a:p>
            <a:r>
              <a:rPr lang="en-US" dirty="0" smtClean="0"/>
              <a:t>What are the key points in this paper?</a:t>
            </a:r>
          </a:p>
          <a:p>
            <a:r>
              <a:rPr lang="en-US" dirty="0" smtClean="0"/>
              <a:t>What did you like about this paper?</a:t>
            </a:r>
            <a:r>
              <a:rPr lang="en-US" dirty="0"/>
              <a:t> Why</a:t>
            </a:r>
            <a:r>
              <a:rPr lang="en-US" dirty="0" smtClean="0"/>
              <a:t>?</a:t>
            </a:r>
          </a:p>
          <a:p>
            <a:r>
              <a:rPr lang="en-US" dirty="0" smtClean="0"/>
              <a:t>What could have been improved? Why does it matter?</a:t>
            </a:r>
          </a:p>
          <a:p>
            <a:r>
              <a:rPr lang="en-US" dirty="0" smtClean="0"/>
              <a:t>Why did </a:t>
            </a:r>
            <a:r>
              <a:rPr lang="en-US" dirty="0"/>
              <a:t>Lancet </a:t>
            </a:r>
            <a:r>
              <a:rPr lang="en-US" dirty="0" smtClean="0"/>
              <a:t>accept </a:t>
            </a:r>
            <a:r>
              <a:rPr lang="en-US" dirty="0"/>
              <a:t>this paper?</a:t>
            </a:r>
          </a:p>
          <a:p>
            <a:endParaRPr lang="en-US" dirty="0"/>
          </a:p>
        </p:txBody>
      </p:sp>
    </p:spTree>
    <p:extLst>
      <p:ext uri="{BB962C8B-B14F-4D97-AF65-F5344CB8AC3E}">
        <p14:creationId xmlns:p14="http://schemas.microsoft.com/office/powerpoint/2010/main" val="4209632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2798168"/>
            <a:ext cx="7612063" cy="1362075"/>
          </a:xfrm>
        </p:spPr>
        <p:txBody>
          <a:bodyPr/>
          <a:lstStyle/>
          <a:p>
            <a:r>
              <a:rPr lang="en-US" dirty="0"/>
              <a:t>S</a:t>
            </a:r>
            <a:r>
              <a:rPr lang="en-US" dirty="0" smtClean="0"/>
              <a:t>trategies </a:t>
            </a:r>
            <a:r>
              <a:rPr lang="en-US" dirty="0"/>
              <a:t>for </a:t>
            </a:r>
            <a:r>
              <a:rPr lang="en-US" dirty="0" smtClean="0"/>
              <a:t>Effective Writing</a:t>
            </a:r>
            <a:r>
              <a:rPr lang="en-US" dirty="0"/>
              <a:t/>
            </a:r>
            <a:br>
              <a:rPr lang="en-US" dirty="0"/>
            </a:br>
            <a:endParaRPr lang="en-US" dirty="0"/>
          </a:p>
        </p:txBody>
      </p:sp>
    </p:spTree>
    <p:extLst>
      <p:ext uri="{BB962C8B-B14F-4D97-AF65-F5344CB8AC3E}">
        <p14:creationId xmlns:p14="http://schemas.microsoft.com/office/powerpoint/2010/main" val="3192423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7270" y="1663700"/>
            <a:ext cx="4535770" cy="3416002"/>
          </a:xfrm>
          <a:prstGeom prst="rect">
            <a:avLst/>
          </a:prstGeom>
          <a:noFill/>
        </p:spPr>
      </p:pic>
      <p:sp>
        <p:nvSpPr>
          <p:cNvPr id="2" name="TextBox 1"/>
          <p:cNvSpPr txBox="1"/>
          <p:nvPr/>
        </p:nvSpPr>
        <p:spPr>
          <a:xfrm>
            <a:off x="4722388" y="1138070"/>
            <a:ext cx="4373397" cy="619400"/>
          </a:xfrm>
          <a:prstGeom prst="rect">
            <a:avLst/>
          </a:prstGeom>
          <a:noFill/>
        </p:spPr>
        <p:txBody>
          <a:bodyPr wrap="square" lIns="0" tIns="0" rIns="0" rtlCol="0">
            <a:spAutoFit/>
          </a:bodyPr>
          <a:lstStyle/>
          <a:p>
            <a:pPr>
              <a:lnSpc>
                <a:spcPts val="4500"/>
              </a:lnSpc>
              <a:tabLst/>
            </a:pPr>
            <a:r>
              <a:rPr lang="en-US" altLang="zh-CN" sz="3600" dirty="0" smtClean="0">
                <a:solidFill>
                  <a:srgbClr val="000000"/>
                </a:solidFill>
                <a:latin typeface="Times New Roman" pitchFamily="18" charset="0"/>
                <a:cs typeface="Times New Roman" pitchFamily="18" charset="0"/>
              </a:rPr>
              <a:t>•</a:t>
            </a:r>
            <a:r>
              <a:rPr lang="en-US" altLang="zh-CN" sz="3600" dirty="0" smtClean="0">
                <a:latin typeface="Times New Roman" pitchFamily="18" charset="0"/>
                <a:cs typeface="Times New Roman" pitchFamily="18" charset="0"/>
              </a:rPr>
              <a:t> </a:t>
            </a:r>
            <a:r>
              <a:rPr lang="en-US" altLang="zh-CN" sz="3600" dirty="0" smtClean="0">
                <a:solidFill>
                  <a:srgbClr val="000000"/>
                </a:solidFill>
                <a:latin typeface="Calibri" pitchFamily="18" charset="0"/>
                <a:cs typeface="Calibri" pitchFamily="18" charset="0"/>
              </a:rPr>
              <a:t>Think</a:t>
            </a:r>
            <a:r>
              <a:rPr lang="en-US" altLang="zh-CN" sz="3600" dirty="0" smtClean="0">
                <a:latin typeface="Times New Roman" pitchFamily="18" charset="0"/>
                <a:cs typeface="Times New Roman" pitchFamily="18" charset="0"/>
              </a:rPr>
              <a:t> </a:t>
            </a:r>
            <a:r>
              <a:rPr lang="en-US" altLang="zh-CN" sz="3600" dirty="0" smtClean="0">
                <a:solidFill>
                  <a:srgbClr val="000000"/>
                </a:solidFill>
                <a:latin typeface="Calibri" pitchFamily="18" charset="0"/>
                <a:cs typeface="Calibri" pitchFamily="18" charset="0"/>
              </a:rPr>
              <a:t>about</a:t>
            </a:r>
            <a:r>
              <a:rPr lang="en-US" altLang="zh-CN" sz="3600" dirty="0" smtClean="0">
                <a:latin typeface="Times New Roman" pitchFamily="18" charset="0"/>
                <a:cs typeface="Times New Roman" pitchFamily="18" charset="0"/>
              </a:rPr>
              <a:t> </a:t>
            </a:r>
            <a:r>
              <a:rPr lang="en-US" altLang="zh-CN" sz="3600" dirty="0" smtClean="0">
                <a:solidFill>
                  <a:srgbClr val="000000"/>
                </a:solidFill>
                <a:latin typeface="Calibri" pitchFamily="18" charset="0"/>
                <a:cs typeface="Calibri" pitchFamily="18" charset="0"/>
              </a:rPr>
              <a:t>your</a:t>
            </a:r>
          </a:p>
        </p:txBody>
      </p:sp>
      <p:sp>
        <p:nvSpPr>
          <p:cNvPr id="4" name="TextBox 1"/>
          <p:cNvSpPr txBox="1"/>
          <p:nvPr/>
        </p:nvSpPr>
        <p:spPr>
          <a:xfrm>
            <a:off x="4952992" y="2209800"/>
            <a:ext cx="2781300" cy="571500"/>
          </a:xfrm>
          <a:prstGeom prst="rect">
            <a:avLst/>
          </a:prstGeom>
          <a:noFill/>
        </p:spPr>
        <p:txBody>
          <a:bodyPr wrap="none" lIns="0" tIns="0" rIns="0" rtlCol="0">
            <a:spAutoFit/>
          </a:bodyPr>
          <a:lstStyle/>
          <a:p>
            <a:pPr>
              <a:lnSpc>
                <a:spcPts val="4500"/>
              </a:lnSpc>
              <a:tabLst/>
            </a:pPr>
            <a:r>
              <a:rPr lang="en-US" altLang="zh-CN" sz="3600" dirty="0" smtClean="0">
                <a:solidFill>
                  <a:srgbClr val="000000"/>
                </a:solidFill>
                <a:latin typeface="Calibri" pitchFamily="18" charset="0"/>
                <a:cs typeface="Calibri" pitchFamily="18" charset="0"/>
              </a:rPr>
              <a:t>responsibilities</a:t>
            </a:r>
          </a:p>
        </p:txBody>
      </p:sp>
      <p:sp>
        <p:nvSpPr>
          <p:cNvPr id="5" name="TextBox 1"/>
          <p:cNvSpPr txBox="1"/>
          <p:nvPr/>
        </p:nvSpPr>
        <p:spPr>
          <a:xfrm>
            <a:off x="5160797" y="3568700"/>
            <a:ext cx="3568700" cy="1676400"/>
          </a:xfrm>
          <a:prstGeom prst="rect">
            <a:avLst/>
          </a:prstGeom>
          <a:noFill/>
        </p:spPr>
        <p:txBody>
          <a:bodyPr wrap="none" lIns="0" tIns="0" rIns="0" rtlCol="0">
            <a:spAutoFit/>
          </a:bodyPr>
          <a:lstStyle/>
          <a:p>
            <a:pPr>
              <a:lnSpc>
                <a:spcPts val="4500"/>
              </a:lnSpc>
              <a:tabLst>
                <a:tab pos="342900" algn="l"/>
              </a:tabLst>
            </a:pPr>
            <a:r>
              <a:rPr lang="en-US" altLang="zh-CN" sz="3600" dirty="0" smtClean="0">
                <a:solidFill>
                  <a:srgbClr val="000000"/>
                </a:solidFill>
                <a:latin typeface="Times New Roman" pitchFamily="18" charset="0"/>
                <a:cs typeface="Times New Roman" pitchFamily="18" charset="0"/>
              </a:rPr>
              <a:t>•</a:t>
            </a:r>
            <a:r>
              <a:rPr lang="en-US" altLang="zh-CN" sz="3600" dirty="0" smtClean="0">
                <a:latin typeface="Times New Roman" pitchFamily="18" charset="0"/>
                <a:cs typeface="Times New Roman" pitchFamily="18" charset="0"/>
              </a:rPr>
              <a:t> </a:t>
            </a:r>
            <a:r>
              <a:rPr lang="en-US" altLang="zh-CN" sz="3600" dirty="0" smtClean="0">
                <a:solidFill>
                  <a:srgbClr val="000000"/>
                </a:solidFill>
                <a:latin typeface="Calibri" pitchFamily="18" charset="0"/>
                <a:cs typeface="Calibri" pitchFamily="18" charset="0"/>
              </a:rPr>
              <a:t>Remember</a:t>
            </a:r>
            <a:r>
              <a:rPr lang="en-US" altLang="zh-CN" sz="3600" dirty="0" smtClean="0">
                <a:latin typeface="Times New Roman" pitchFamily="18" charset="0"/>
                <a:cs typeface="Times New Roman" pitchFamily="18" charset="0"/>
              </a:rPr>
              <a:t> </a:t>
            </a:r>
            <a:r>
              <a:rPr lang="en-US" altLang="zh-CN" sz="3600" dirty="0" smtClean="0">
                <a:solidFill>
                  <a:srgbClr val="000000"/>
                </a:solidFill>
                <a:latin typeface="Calibri" pitchFamily="18" charset="0"/>
                <a:cs typeface="Calibri" pitchFamily="18" charset="0"/>
              </a:rPr>
              <a:t>your</a:t>
            </a:r>
          </a:p>
          <a:p>
            <a:pPr>
              <a:lnSpc>
                <a:spcPts val="4300"/>
              </a:lnSpc>
              <a:tabLst>
                <a:tab pos="342900" algn="l"/>
              </a:tabLst>
            </a:pPr>
            <a:r>
              <a:rPr lang="en-US" altLang="zh-CN" dirty="0" smtClean="0"/>
              <a:t>	</a:t>
            </a:r>
            <a:r>
              <a:rPr lang="en-US" altLang="zh-CN" sz="3600" dirty="0" smtClean="0">
                <a:solidFill>
                  <a:srgbClr val="000000"/>
                </a:solidFill>
                <a:latin typeface="Calibri" pitchFamily="18" charset="0"/>
                <a:cs typeface="Calibri" pitchFamily="18" charset="0"/>
              </a:rPr>
              <a:t>reader</a:t>
            </a:r>
            <a:r>
              <a:rPr lang="en-US" altLang="zh-CN" sz="3600" dirty="0" smtClean="0">
                <a:latin typeface="Times New Roman" pitchFamily="18" charset="0"/>
                <a:cs typeface="Times New Roman" pitchFamily="18" charset="0"/>
              </a:rPr>
              <a:t> </a:t>
            </a:r>
            <a:r>
              <a:rPr lang="en-US" altLang="zh-CN" sz="3600" dirty="0" smtClean="0">
                <a:solidFill>
                  <a:srgbClr val="000000"/>
                </a:solidFill>
                <a:latin typeface="Calibri" pitchFamily="18" charset="0"/>
                <a:cs typeface="Calibri" pitchFamily="18" charset="0"/>
              </a:rPr>
              <a:t>has</a:t>
            </a:r>
            <a:r>
              <a:rPr lang="en-US" altLang="zh-CN" sz="3600" dirty="0" smtClean="0">
                <a:latin typeface="Times New Roman" pitchFamily="18" charset="0"/>
                <a:cs typeface="Times New Roman" pitchFamily="18" charset="0"/>
              </a:rPr>
              <a:t> </a:t>
            </a:r>
            <a:r>
              <a:rPr lang="en-US" altLang="zh-CN" sz="3600" dirty="0" smtClean="0">
                <a:solidFill>
                  <a:srgbClr val="000000"/>
                </a:solidFill>
                <a:latin typeface="Calibri" pitchFamily="18" charset="0"/>
                <a:cs typeface="Calibri" pitchFamily="18" charset="0"/>
              </a:rPr>
              <a:t>lots</a:t>
            </a:r>
            <a:r>
              <a:rPr lang="en-US" altLang="zh-CN" sz="3600" dirty="0" smtClean="0">
                <a:latin typeface="Times New Roman" pitchFamily="18" charset="0"/>
                <a:cs typeface="Times New Roman" pitchFamily="18" charset="0"/>
              </a:rPr>
              <a:t> </a:t>
            </a:r>
            <a:r>
              <a:rPr lang="en-US" altLang="zh-CN" sz="3600" dirty="0" smtClean="0">
                <a:solidFill>
                  <a:srgbClr val="000000"/>
                </a:solidFill>
                <a:latin typeface="Calibri" pitchFamily="18" charset="0"/>
                <a:cs typeface="Calibri" pitchFamily="18" charset="0"/>
              </a:rPr>
              <a:t>of</a:t>
            </a:r>
          </a:p>
          <a:p>
            <a:pPr>
              <a:lnSpc>
                <a:spcPts val="4300"/>
              </a:lnSpc>
              <a:tabLst>
                <a:tab pos="342900" algn="l"/>
              </a:tabLst>
            </a:pPr>
            <a:r>
              <a:rPr lang="en-US" altLang="zh-CN" dirty="0" smtClean="0"/>
              <a:t>	</a:t>
            </a:r>
            <a:r>
              <a:rPr lang="en-US" altLang="zh-CN" sz="3600" dirty="0" smtClean="0">
                <a:solidFill>
                  <a:srgbClr val="000000"/>
                </a:solidFill>
                <a:latin typeface="Calibri" pitchFamily="18" charset="0"/>
                <a:cs typeface="Calibri" pitchFamily="18" charset="0"/>
              </a:rPr>
              <a:t>content</a:t>
            </a:r>
            <a:r>
              <a:rPr lang="en-US" altLang="zh-CN" sz="3600" dirty="0" smtClean="0">
                <a:latin typeface="Times New Roman" pitchFamily="18" charset="0"/>
                <a:cs typeface="Times New Roman" pitchFamily="18" charset="0"/>
              </a:rPr>
              <a:t> </a:t>
            </a:r>
            <a:r>
              <a:rPr lang="en-US" altLang="zh-CN" sz="3600" dirty="0" smtClean="0">
                <a:solidFill>
                  <a:srgbClr val="000000"/>
                </a:solidFill>
                <a:latin typeface="Calibri" pitchFamily="18" charset="0"/>
                <a:cs typeface="Calibri" pitchFamily="18" charset="0"/>
              </a:rPr>
              <a:t>to</a:t>
            </a:r>
            <a:r>
              <a:rPr lang="en-US" altLang="zh-CN" sz="3600" dirty="0" smtClean="0">
                <a:latin typeface="Times New Roman" pitchFamily="18" charset="0"/>
                <a:cs typeface="Times New Roman" pitchFamily="18" charset="0"/>
              </a:rPr>
              <a:t> </a:t>
            </a:r>
            <a:r>
              <a:rPr lang="en-US" altLang="zh-CN" sz="3600" dirty="0" smtClean="0">
                <a:solidFill>
                  <a:srgbClr val="000000"/>
                </a:solidFill>
                <a:latin typeface="Calibri" pitchFamily="18" charset="0"/>
                <a:cs typeface="Calibri" pitchFamily="18" charset="0"/>
              </a:rPr>
              <a:t>read</a:t>
            </a:r>
          </a:p>
        </p:txBody>
      </p:sp>
    </p:spTree>
    <p:extLst>
      <p:ext uri="{BB962C8B-B14F-4D97-AF65-F5344CB8AC3E}">
        <p14:creationId xmlns:p14="http://schemas.microsoft.com/office/powerpoint/2010/main" val="3725181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920265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75</TotalTime>
  <Words>474</Words>
  <Application>Microsoft Office PowerPoint</Application>
  <PresentationFormat>On-screen Show (4:3)</PresentationFormat>
  <Paragraphs>102</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Habitat</vt:lpstr>
      <vt:lpstr>HOW TO COMMUNICATE EFFECTIVELY IN WRITING</vt:lpstr>
      <vt:lpstr>Agenda</vt:lpstr>
      <vt:lpstr>PowerPoint Presentation</vt:lpstr>
      <vt:lpstr>Paper #1</vt:lpstr>
      <vt:lpstr>Paper #2</vt:lpstr>
      <vt:lpstr>Paper #3</vt:lpstr>
      <vt:lpstr>Strategies for Effective Writing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Potential Outlets for Your Written Work </vt:lpstr>
      <vt:lpstr>Sample journals</vt:lpstr>
      <vt:lpstr>Strategies for getting started</vt:lpstr>
      <vt:lpstr>Other considerations</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COMMUNICATE EFFECTIVELY IN WRITING</dc:title>
  <dc:creator>Olena Mazurenko</dc:creator>
  <cp:lastModifiedBy>Owner</cp:lastModifiedBy>
  <cp:revision>12</cp:revision>
  <dcterms:created xsi:type="dcterms:W3CDTF">2016-07-01T15:16:58Z</dcterms:created>
  <dcterms:modified xsi:type="dcterms:W3CDTF">2016-07-16T07:05:42Z</dcterms:modified>
</cp:coreProperties>
</file>