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8" r:id="rId3"/>
    <p:sldId id="259" r:id="rId4"/>
    <p:sldId id="260" r:id="rId5"/>
    <p:sldId id="261" r:id="rId6"/>
    <p:sldId id="276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30" y="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8909B81-466F-4449-82BC-CD896C08C2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284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4213DFD-1F6E-4A23-BB61-98C6D22575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291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A1CE1D-8C9D-4A22-9DD1-61351CE44FA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C0FE8AB-EF32-4E68-8337-ECB22597B6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B8E0C-C3D6-4CBD-931C-AD6E8CE880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32072-AC2D-43D0-A6D4-AEF150AE52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182688" y="2017713"/>
            <a:ext cx="7772400" cy="4114800"/>
          </a:xfrm>
        </p:spPr>
        <p:txBody>
          <a:bodyPr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616D7-C175-4E05-9C12-F981CBF3C6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A8E67-ACE8-4075-804C-081C08FC1B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6EB18AF-D6E3-40A3-B994-442A07BFEE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BF68A-F87A-4B5A-9089-D66254C21F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DE1A1EE9-D2CD-4D14-8A1D-3DA219885D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EAF93-3C61-4F26-B5D0-953ED08850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6FD0E0C-28C3-4C64-8F00-3D5015DCAA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8305F7D-ED9C-42AF-BABD-843C3A6D2B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AD9A9-639A-42ED-A815-F9EA9464DD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 dirty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 dirty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916C799-507C-4762-97BF-943B7BD14A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62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6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sz="1400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sz="1400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1400" dirty="0" smtClean="0"/>
              <a:t>The influence of Stakeholders in health systems and policy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smtClean="0"/>
              <a:t>In Whose Interest? </a:t>
            </a:r>
            <a:br>
              <a:rPr lang="en-US" sz="3200" smtClean="0"/>
            </a:br>
            <a:endParaRPr lang="en-US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How Do Stakeholders Influence Public Policy?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Personal relationships</a:t>
            </a:r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400" smtClean="0"/>
              <a:t>Knowledge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Inform policymakers about issues and policy options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Lobby policymakers, testify in public forums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Conduct research to inform policy debate</a:t>
            </a:r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400" smtClean="0"/>
              <a:t>Financial resources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Contribute to campaigns and political parties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Pay for mass media campaigns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Sponsor research or fact findings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Exercise economic power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How Do Stakeholders Influence Public Policy?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800" smtClean="0"/>
          </a:p>
          <a:p>
            <a:pPr>
              <a:lnSpc>
                <a:spcPct val="80000"/>
              </a:lnSpc>
            </a:pPr>
            <a:r>
              <a:rPr lang="en-US" sz="2800" smtClean="0"/>
              <a:t>Electoral resources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Working on campaigns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Contributing to campaigns</a:t>
            </a:r>
            <a:endParaRPr lang="en-US" sz="2800" smtClean="0"/>
          </a:p>
          <a:p>
            <a:pPr>
              <a:lnSpc>
                <a:spcPct val="80000"/>
              </a:lnSpc>
            </a:pPr>
            <a:r>
              <a:rPr lang="en-US" sz="2800" smtClean="0"/>
              <a:t>Mobilizing grassroots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Especially effective if possible to mobilize policymakers’ constituents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Access to media and opinion shapers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Affect public opinion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Bring issues to attention of policymakers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Lawsuits</a:t>
            </a:r>
          </a:p>
          <a:p>
            <a:pPr lvl="1">
              <a:lnSpc>
                <a:spcPct val="80000"/>
              </a:lnSpc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Stakeholder Analysis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Identify the stakeholders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Who is affected by what we do or by the issue under consideration?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Who are allies and opponents of this issue?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Think broadly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Identify stakeholder’s interest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Do they support or oppose proposal?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Why?</a:t>
            </a:r>
          </a:p>
          <a:p>
            <a:pPr lvl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Stakeholder Analysis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 smtClean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What is the stakeholder’s influence?</a:t>
            </a:r>
          </a:p>
          <a:p>
            <a:pPr marL="548640" lvl="1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"/>
              <a:defRPr/>
            </a:pPr>
            <a:r>
              <a:rPr lang="en-US" sz="2000" dirty="0" smtClean="0"/>
              <a:t>What is the source of their power or influence?</a:t>
            </a:r>
          </a:p>
          <a:p>
            <a:pPr marL="548640" lvl="1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"/>
              <a:defRPr/>
            </a:pPr>
            <a:r>
              <a:rPr lang="en-US" sz="2000" dirty="0" smtClean="0"/>
              <a:t>Who do they know?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 smtClean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Rank order stakeholders by their importance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 smtClean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Are their ways to influence stakeholder’s position?</a:t>
            </a:r>
          </a:p>
          <a:p>
            <a:pPr marL="548640" lvl="1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"/>
              <a:defRPr/>
            </a:pPr>
            <a:r>
              <a:rPr lang="en-US" sz="2000" dirty="0" smtClean="0"/>
              <a:t>Redefine their interests</a:t>
            </a:r>
          </a:p>
          <a:p>
            <a:pPr marL="548640" lvl="1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"/>
              <a:defRPr/>
            </a:pPr>
            <a:r>
              <a:rPr lang="en-US" sz="2000" dirty="0" smtClean="0"/>
              <a:t>Compromise</a:t>
            </a:r>
          </a:p>
          <a:p>
            <a:pPr marL="548640" lvl="1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"/>
              <a:defRPr/>
            </a:pPr>
            <a:r>
              <a:rPr lang="en-US" sz="2000" dirty="0" smtClean="0"/>
              <a:t>Fragment their constituency</a:t>
            </a:r>
          </a:p>
          <a:p>
            <a:pPr marL="548640" lvl="1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"/>
              <a:defRPr/>
            </a:pPr>
            <a:r>
              <a:rPr lang="en-US" sz="2000" dirty="0" smtClean="0"/>
              <a:t>Neutralize their influence</a:t>
            </a:r>
          </a:p>
          <a:p>
            <a:pPr marL="822960" lvl="2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sz="1800" dirty="0" smtClean="0"/>
              <a:t>Other stakeholders</a:t>
            </a:r>
          </a:p>
          <a:p>
            <a:pPr marL="822960" lvl="2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sz="1800" dirty="0" smtClean="0"/>
              <a:t>PR/mass media campaigns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Case Study: Hog Waste Spills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North Carolina is the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largest pork producing state in the U.S.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Small rural communities (mostly African American) for years complained about the smell of the hog farms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1994-1995: Large hog waste spills-brought media attention to the problem of lagoons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Issue: How to address the problem of hog waste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Case Study: Hog Waste Spills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Primary Stakeholders: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Hog farmers</a:t>
            </a:r>
          </a:p>
          <a:p>
            <a:pPr lvl="2">
              <a:lnSpc>
                <a:spcPct val="90000"/>
              </a:lnSpc>
            </a:pPr>
            <a:r>
              <a:rPr lang="en-US" sz="1800" smtClean="0"/>
              <a:t>Didn’t want new restrictions on farming, waste disposal</a:t>
            </a:r>
          </a:p>
          <a:p>
            <a:pPr lvl="2">
              <a:lnSpc>
                <a:spcPct val="90000"/>
              </a:lnSpc>
            </a:pPr>
            <a:r>
              <a:rPr lang="en-US" sz="1800" smtClean="0"/>
              <a:t>Concerned about economic impact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Hog producers (Murphy farms, etc.)</a:t>
            </a:r>
          </a:p>
          <a:p>
            <a:pPr lvl="2">
              <a:lnSpc>
                <a:spcPct val="90000"/>
              </a:lnSpc>
            </a:pPr>
            <a:r>
              <a:rPr lang="en-US" sz="1800" smtClean="0"/>
              <a:t>Didn’t want any restrictions on farming, waste disposal</a:t>
            </a:r>
          </a:p>
          <a:p>
            <a:pPr lvl="2">
              <a:lnSpc>
                <a:spcPct val="90000"/>
              </a:lnSpc>
            </a:pPr>
            <a:r>
              <a:rPr lang="en-US" sz="1800" smtClean="0"/>
              <a:t>Concerned about potential economic impact</a:t>
            </a:r>
          </a:p>
          <a:p>
            <a:pPr lvl="2">
              <a:lnSpc>
                <a:spcPct val="90000"/>
              </a:lnSpc>
            </a:pPr>
            <a:r>
              <a:rPr lang="en-US" sz="1800" smtClean="0"/>
              <a:t>Large contributors to Democratic and Republican parties</a:t>
            </a:r>
          </a:p>
          <a:p>
            <a:pPr lvl="2">
              <a:lnSpc>
                <a:spcPct val="90000"/>
              </a:lnSpc>
            </a:pPr>
            <a:r>
              <a:rPr lang="en-US" sz="1800" smtClean="0"/>
              <a:t>Wendell Murphy previous powerful Democratic Senator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Low-Income Rural Communities</a:t>
            </a:r>
          </a:p>
          <a:p>
            <a:pPr lvl="2">
              <a:lnSpc>
                <a:spcPct val="90000"/>
              </a:lnSpc>
            </a:pPr>
            <a:r>
              <a:rPr lang="en-US" sz="1800" smtClean="0"/>
              <a:t>Wanted to eliminate hog waste- smells, impact on environment</a:t>
            </a:r>
          </a:p>
          <a:p>
            <a:pPr lvl="2">
              <a:lnSpc>
                <a:spcPct val="90000"/>
              </a:lnSpc>
            </a:pPr>
            <a:r>
              <a:rPr lang="en-US" sz="1800" smtClean="0"/>
              <a:t>No unified voice (Some rural residents are hog farmers)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Case Study: Hog Waste Spills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en-US" smtClean="0"/>
          </a:p>
          <a:p>
            <a:r>
              <a:rPr lang="en-US" smtClean="0"/>
              <a:t>Secondary Stakeholders?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Case Study: Hog Waste Spills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Issue debated for years with little action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Major spills brought headline news- creating a “crisis”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Hog industry wanted to relocate to Moore County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Economic base of Moore County is golf and tourism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Country club members concerned about potential impact of hog processing plants on tourism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Close friends with Richard Morgan, one of the most powerful House leaders (Republican)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Case Study: Hog Waste Spills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en-US" smtClean="0"/>
          </a:p>
          <a:p>
            <a:r>
              <a:rPr lang="en-US" smtClean="0"/>
              <a:t>Alliance between environmentalists, community activists and Moore County country club officials</a:t>
            </a:r>
          </a:p>
          <a:p>
            <a:endParaRPr lang="en-US" smtClean="0"/>
          </a:p>
          <a:p>
            <a:r>
              <a:rPr lang="en-US" smtClean="0"/>
              <a:t>Led to moratorium on hog operations proposed/pushed by Republican House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Conclusion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There are many different types of stakeholders with differing interests in health policy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The motivation (interests) of stakeholders may vary for any given issue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Stakeholders use multiple strategies to influence the healthcare system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Who is a stakeholder?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An individual or group with a stake in an issue or problem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May be part of a formal group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Ex. Professional or trade association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May be part of an informal group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Ex. Coalition or community network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Interested in influencing the shape, pace or direction of a policy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AKA: Interest groups</a:t>
            </a:r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  <a:p>
            <a:pPr>
              <a:lnSpc>
                <a:spcPct val="90000"/>
              </a:lnSpc>
            </a:pPr>
            <a:endParaRPr lang="en-US" smtClean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Conclusion	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smtClean="0"/>
              <a:t>Stakeholders have a significant impact on policies and programs affecting healthcare </a:t>
            </a:r>
          </a:p>
          <a:p>
            <a:r>
              <a:rPr lang="en-US" smtClean="0"/>
              <a:t>Evaluating the role of stakeholders requires careful analysis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Interests Not Always Apparent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People may not be able to identify their true interests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Objective interests: policies or actions that actually affect people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Subjective interests: policies or actions that people think affect them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People may have multiple and competing interests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See: Stone, Deborah. Policy Paradox, Ch. 9. Interests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2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758825"/>
          </a:xfrm>
        </p:spPr>
        <p:txBody>
          <a:bodyPr/>
          <a:lstStyle/>
          <a:p>
            <a:r>
              <a:rPr lang="en-US" sz="2800" smtClean="0">
                <a:solidFill>
                  <a:srgbClr val="7B9899"/>
                </a:solidFill>
              </a:rPr>
              <a:t>Groups can influence public perception of “interests”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en-US" sz="2800" smtClean="0"/>
          </a:p>
          <a:p>
            <a:pPr>
              <a:lnSpc>
                <a:spcPct val="80000"/>
              </a:lnSpc>
            </a:pPr>
            <a:r>
              <a:rPr lang="en-US" sz="2800" smtClean="0"/>
              <a:t>People are more likely to organize around a threatened or actual loss than around a potential gain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en-US" sz="2800" smtClean="0"/>
          </a:p>
          <a:p>
            <a:pPr>
              <a:lnSpc>
                <a:spcPct val="80000"/>
              </a:lnSpc>
            </a:pPr>
            <a:r>
              <a:rPr lang="en-US" sz="2800" smtClean="0"/>
              <a:t>People are more likely to respond to concentrated benefits or costs than to diffused benefits or costs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Ex. National health insurance movement- diffused benefit to general public; concentrated costs to medical profession, insurance companies, small employers, etc.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1600" smtClean="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See: Stone, D. Policy Paradox, Ch. 9. Interests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r>
              <a:rPr lang="en-US" sz="2800" smtClean="0"/>
              <a:t>Examples of Stakeholders</a:t>
            </a:r>
          </a:p>
        </p:txBody>
      </p:sp>
      <p:sp>
        <p:nvSpPr>
          <p:cNvPr id="19459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/>
          <a:lstStyle/>
          <a:p>
            <a:r>
              <a:rPr lang="en-US" sz="2400" smtClean="0"/>
              <a:t>Consumers: Patients</a:t>
            </a:r>
          </a:p>
          <a:p>
            <a:r>
              <a:rPr lang="en-US" sz="2400" smtClean="0"/>
              <a:t>Providers: Health professionals, hospitals</a:t>
            </a:r>
          </a:p>
          <a:p>
            <a:r>
              <a:rPr lang="en-US" sz="2400" smtClean="0"/>
              <a:t>Payers: Insurers, MCOs, government</a:t>
            </a:r>
          </a:p>
          <a:p>
            <a:r>
              <a:rPr lang="en-US" sz="2400" smtClean="0"/>
              <a:t>Government: Administration, legislators</a:t>
            </a:r>
          </a:p>
          <a:p>
            <a:r>
              <a:rPr lang="en-US" sz="2400" smtClean="0"/>
              <a:t>Accreditation organizations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/>
          <a:lstStyle/>
          <a:p>
            <a:r>
              <a:rPr lang="en-US" sz="2400" smtClean="0"/>
              <a:t>Employers: Large, small</a:t>
            </a:r>
          </a:p>
          <a:p>
            <a:r>
              <a:rPr lang="en-US" sz="2400" smtClean="0"/>
              <a:t>Suppliers: Drug and device companies</a:t>
            </a:r>
          </a:p>
          <a:p>
            <a:r>
              <a:rPr lang="en-US" sz="2400" smtClean="0"/>
              <a:t>Labor: Unions, professionals organizations</a:t>
            </a:r>
          </a:p>
          <a:p>
            <a:r>
              <a:rPr lang="en-US" sz="2400" smtClean="0"/>
              <a:t>Political parties</a:t>
            </a:r>
          </a:p>
          <a:p>
            <a:r>
              <a:rPr lang="en-US" sz="2400" smtClean="0"/>
              <a:t>Researchers and consultants</a:t>
            </a:r>
          </a:p>
          <a:p>
            <a:r>
              <a:rPr lang="en-US" sz="2400" smtClean="0"/>
              <a:t>Media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Kingdon’s Categories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en-US" smtClean="0"/>
          </a:p>
          <a:p>
            <a:r>
              <a:rPr lang="en-US" smtClean="0"/>
              <a:t>Business and Industry</a:t>
            </a:r>
          </a:p>
          <a:p>
            <a:r>
              <a:rPr lang="en-US" smtClean="0"/>
              <a:t>Professional</a:t>
            </a:r>
          </a:p>
          <a:p>
            <a:r>
              <a:rPr lang="en-US" smtClean="0"/>
              <a:t>Labor</a:t>
            </a:r>
          </a:p>
          <a:p>
            <a:r>
              <a:rPr lang="en-US" smtClean="0"/>
              <a:t>Public Interest</a:t>
            </a:r>
          </a:p>
          <a:p>
            <a:r>
              <a:rPr lang="en-US" smtClean="0"/>
              <a:t>Government Officials (acting as lobbyists)</a:t>
            </a:r>
          </a:p>
          <a:p>
            <a:r>
              <a:rPr lang="en-US" smtClean="0"/>
              <a:t>Academic Researchers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776287"/>
          </a:xfrm>
        </p:spPr>
        <p:txBody>
          <a:bodyPr/>
          <a:lstStyle/>
          <a:p>
            <a:r>
              <a:rPr lang="en-US" smtClean="0"/>
              <a:t>Mapping Stakeholders</a:t>
            </a:r>
          </a:p>
        </p:txBody>
      </p:sp>
      <p:grpSp>
        <p:nvGrpSpPr>
          <p:cNvPr id="2" name="Diagram 6"/>
          <p:cNvGrpSpPr>
            <a:grpSpLocks/>
          </p:cNvGrpSpPr>
          <p:nvPr/>
        </p:nvGrpSpPr>
        <p:grpSpPr bwMode="auto">
          <a:xfrm>
            <a:off x="3114675" y="2120900"/>
            <a:ext cx="3908425" cy="3908425"/>
            <a:chOff x="1962" y="1336"/>
            <a:chExt cx="2462" cy="2462"/>
          </a:xfrm>
        </p:grpSpPr>
        <p:sp>
          <p:nvSpPr>
            <p:cNvPr id="1027" name="AutoShape 5"/>
            <p:cNvSpPr>
              <a:spLocks noChangeAspect="1" noChangeArrowheads="1" noTextEdit="1"/>
            </p:cNvSpPr>
            <p:nvPr/>
          </p:nvSpPr>
          <p:spPr bwMode="auto">
            <a:xfrm>
              <a:off x="1962" y="1336"/>
              <a:ext cx="2462" cy="24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8" name="_s1028"/>
            <p:cNvSpPr>
              <a:spLocks noChangeArrowheads="1" noTextEdit="1"/>
            </p:cNvSpPr>
            <p:nvPr/>
          </p:nvSpPr>
          <p:spPr bwMode="auto">
            <a:xfrm>
              <a:off x="2194" y="1876"/>
              <a:ext cx="1383" cy="1383"/>
            </a:xfrm>
            <a:custGeom>
              <a:avLst/>
              <a:gdLst>
                <a:gd name="G0" fmla="+- 3600 0 0"/>
                <a:gd name="G1" fmla="+- 21600 0 3600"/>
                <a:gd name="G2" fmla="+- 21600 0 36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600" y="10800"/>
                  </a:moveTo>
                  <a:cubicBezTo>
                    <a:pt x="3600" y="14776"/>
                    <a:pt x="6824" y="18000"/>
                    <a:pt x="10800" y="18000"/>
                  </a:cubicBezTo>
                  <a:cubicBezTo>
                    <a:pt x="14776" y="18000"/>
                    <a:pt x="18000" y="14776"/>
                    <a:pt x="18000" y="10800"/>
                  </a:cubicBezTo>
                  <a:cubicBezTo>
                    <a:pt x="18000" y="6824"/>
                    <a:pt x="14776" y="3600"/>
                    <a:pt x="10800" y="3600"/>
                  </a:cubicBezTo>
                  <a:cubicBezTo>
                    <a:pt x="6824" y="3600"/>
                    <a:pt x="3600" y="6824"/>
                    <a:pt x="3600" y="1080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9" name="_s1029"/>
            <p:cNvSpPr>
              <a:spLocks/>
            </p:cNvSpPr>
            <p:nvPr/>
          </p:nvSpPr>
          <p:spPr bwMode="auto">
            <a:xfrm>
              <a:off x="4054" y="1950"/>
              <a:ext cx="370" cy="307"/>
            </a:xfrm>
            <a:prstGeom prst="callout2">
              <a:avLst>
                <a:gd name="adj1" fmla="val 23454"/>
                <a:gd name="adj2" fmla="val -12972"/>
                <a:gd name="adj3" fmla="val 23454"/>
                <a:gd name="adj4" fmla="val -21352"/>
                <a:gd name="adj5" fmla="val 200977"/>
                <a:gd name="adj6" fmla="val -16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charset="0"/>
                  <a:ea typeface="ＭＳ Ｐゴシック" charset="0"/>
                  <a:cs typeface="Arial" charset="0"/>
                </a:rPr>
                <a:t>Peripheral</a:t>
              </a:r>
            </a:p>
          </p:txBody>
        </p:sp>
        <p:sp>
          <p:nvSpPr>
            <p:cNvPr id="1030" name="_s1030"/>
            <p:cNvSpPr>
              <a:spLocks noChangeArrowheads="1" noTextEdit="1"/>
            </p:cNvSpPr>
            <p:nvPr/>
          </p:nvSpPr>
          <p:spPr bwMode="auto">
            <a:xfrm>
              <a:off x="2424" y="2106"/>
              <a:ext cx="922" cy="922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_s1031"/>
            <p:cNvSpPr>
              <a:spLocks/>
            </p:cNvSpPr>
            <p:nvPr/>
          </p:nvSpPr>
          <p:spPr bwMode="auto">
            <a:xfrm>
              <a:off x="4054" y="1643"/>
              <a:ext cx="370" cy="307"/>
            </a:xfrm>
            <a:prstGeom prst="callout2">
              <a:avLst>
                <a:gd name="adj1" fmla="val 23454"/>
                <a:gd name="adj2" fmla="val -12972"/>
                <a:gd name="adj3" fmla="val 23454"/>
                <a:gd name="adj4" fmla="val -21352"/>
                <a:gd name="adj5" fmla="val 300977"/>
                <a:gd name="adj6" fmla="val -22243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charset="0"/>
                  <a:ea typeface="ＭＳ Ｐゴシック" charset="0"/>
                  <a:cs typeface="Arial" charset="0"/>
                </a:rPr>
                <a:t>Related</a:t>
              </a:r>
            </a:p>
          </p:txBody>
        </p:sp>
        <p:sp>
          <p:nvSpPr>
            <p:cNvPr id="1032" name="_s1032"/>
            <p:cNvSpPr>
              <a:spLocks noChangeArrowheads="1" noTextEdit="1"/>
            </p:cNvSpPr>
            <p:nvPr/>
          </p:nvSpPr>
          <p:spPr bwMode="auto">
            <a:xfrm>
              <a:off x="2655" y="2337"/>
              <a:ext cx="461" cy="46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_s1033"/>
            <p:cNvSpPr>
              <a:spLocks/>
            </p:cNvSpPr>
            <p:nvPr/>
          </p:nvSpPr>
          <p:spPr bwMode="auto">
            <a:xfrm>
              <a:off x="4054" y="1336"/>
              <a:ext cx="370" cy="307"/>
            </a:xfrm>
            <a:prstGeom prst="callout2">
              <a:avLst>
                <a:gd name="adj1" fmla="val 23454"/>
                <a:gd name="adj2" fmla="val -12972"/>
                <a:gd name="adj3" fmla="val 23454"/>
                <a:gd name="adj4" fmla="val -21352"/>
                <a:gd name="adj5" fmla="val 400977"/>
                <a:gd name="adj6" fmla="val -31567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charset="0"/>
                  <a:ea typeface="ＭＳ Ｐゴシック" charset="0"/>
                  <a:cs typeface="Arial" charset="0"/>
                </a:rPr>
                <a:t>Primary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How Are Stakeholders Involved?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smtClean="0"/>
              <a:t>Agenda setting</a:t>
            </a:r>
          </a:p>
          <a:p>
            <a:pPr lvl="1"/>
            <a:r>
              <a:rPr lang="en-US" smtClean="0"/>
              <a:t>Identify issues, ideas or problems</a:t>
            </a:r>
          </a:p>
          <a:p>
            <a:pPr lvl="1"/>
            <a:r>
              <a:rPr lang="en-US" smtClean="0"/>
              <a:t>Propose solutions (legislation or regulation)</a:t>
            </a:r>
          </a:p>
          <a:p>
            <a:pPr lvl="1">
              <a:buFont typeface="Wingdings" pitchFamily="2" charset="2"/>
              <a:buNone/>
            </a:pPr>
            <a:endParaRPr lang="en-US" smtClean="0"/>
          </a:p>
          <a:p>
            <a:r>
              <a:rPr lang="en-US" smtClean="0"/>
              <a:t>Advocate directly and indirectly</a:t>
            </a:r>
          </a:p>
          <a:p>
            <a:pPr lvl="1"/>
            <a:r>
              <a:rPr lang="en-US" smtClean="0"/>
              <a:t>May be proactive (propose new solutions) </a:t>
            </a:r>
          </a:p>
          <a:p>
            <a:pPr lvl="1"/>
            <a:r>
              <a:rPr lang="en-US" smtClean="0"/>
              <a:t>May be reactive (block proposals from passing)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solidFill>
                  <a:srgbClr val="7B9899"/>
                </a:solidFill>
              </a:rPr>
              <a:t>Forums for Stakeholder Advocacy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 the U.S.</a:t>
            </a:r>
          </a:p>
          <a:p>
            <a:r>
              <a:rPr lang="en-US" dirty="0" smtClean="0"/>
              <a:t>Legislative branch</a:t>
            </a:r>
          </a:p>
          <a:p>
            <a:pPr lvl="1"/>
            <a:r>
              <a:rPr lang="en-US" dirty="0" smtClean="0"/>
              <a:t>Congress, state legislature, county commissioners, etc. </a:t>
            </a:r>
          </a:p>
          <a:p>
            <a:r>
              <a:rPr lang="en-US" dirty="0" smtClean="0"/>
              <a:t>Executive branch</a:t>
            </a:r>
          </a:p>
          <a:p>
            <a:pPr lvl="1"/>
            <a:r>
              <a:rPr lang="en-US" dirty="0" smtClean="0"/>
              <a:t>Agencies, commissions</a:t>
            </a:r>
          </a:p>
          <a:p>
            <a:r>
              <a:rPr lang="en-US" dirty="0" smtClean="0"/>
              <a:t>Courts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In Ukraine: ________?</a:t>
            </a:r>
          </a:p>
          <a:p>
            <a:pPr>
              <a:buNone/>
            </a:pPr>
            <a:r>
              <a:rPr lang="en-US" dirty="0" smtClean="0"/>
              <a:t>Other countries _____?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0122&quot;&gt;&lt;/object&gt;&lt;object type=&quot;2&quot; unique_id=&quot;10123&quot;&gt;&lt;object type=&quot;3&quot; unique_id=&quot;10124&quot;&gt;&lt;property id=&quot;20148&quot; value=&quot;5&quot;/&gt;&lt;property id=&quot;20300&quot; value=&quot;Slide 1 - &amp;quot;In Whose Interest? &amp;#x0D;&amp;#x0A;&amp;quot;&quot;/&gt;&lt;property id=&quot;20307&quot; value=&quot;256&quot;/&gt;&lt;/object&gt;&lt;object type=&quot;3&quot; unique_id=&quot;10125&quot;&gt;&lt;property id=&quot;20148&quot; value=&quot;5&quot;/&gt;&lt;property id=&quot;20300&quot; value=&quot;Slide 2 - &amp;quot;Who is a stakeholder?&amp;quot;&quot;/&gt;&lt;property id=&quot;20307&quot; value=&quot;258&quot;/&gt;&lt;/object&gt;&lt;object type=&quot;3&quot; unique_id=&quot;10126&quot;&gt;&lt;property id=&quot;20148&quot; value=&quot;5&quot;/&gt;&lt;property id=&quot;20300&quot; value=&quot;Slide 3 - &amp;quot;Interests Not Always Apparent&amp;quot;&quot;/&gt;&lt;property id=&quot;20307&quot; value=&quot;259&quot;/&gt;&lt;/object&gt;&lt;object type=&quot;3&quot; unique_id=&quot;10127&quot;&gt;&lt;property id=&quot;20148&quot; value=&quot;5&quot;/&gt;&lt;property id=&quot;20300&quot; value=&quot;Slide 4 - &amp;quot;Groups can influence public perception of “interests”&amp;quot;&quot;/&gt;&lt;property id=&quot;20307&quot; value=&quot;260&quot;/&gt;&lt;/object&gt;&lt;object type=&quot;3&quot; unique_id=&quot;10128&quot;&gt;&lt;property id=&quot;20148&quot; value=&quot;5&quot;/&gt;&lt;property id=&quot;20300&quot; value=&quot;Slide 5 - &amp;quot;Examples of Stakeholders&amp;quot;&quot;/&gt;&lt;property id=&quot;20307&quot; value=&quot;261&quot;/&gt;&lt;/object&gt;&lt;object type=&quot;3&quot; unique_id=&quot;10129&quot;&gt;&lt;property id=&quot;20148&quot; value=&quot;5&quot;/&gt;&lt;property id=&quot;20300&quot; value=&quot;Slide 6 - &amp;quot;Kingdon’s Categories&amp;quot;&quot;/&gt;&lt;property id=&quot;20307&quot; value=&quot;276&quot;/&gt;&lt;/object&gt;&lt;object type=&quot;3&quot; unique_id=&quot;10130&quot;&gt;&lt;property id=&quot;20148&quot; value=&quot;5&quot;/&gt;&lt;property id=&quot;20300&quot; value=&quot;Slide 7 - &amp;quot;Mapping Stakeholders&amp;quot;&quot;/&gt;&lt;property id=&quot;20307&quot; value=&quot;262&quot;/&gt;&lt;/object&gt;&lt;object type=&quot;3&quot; unique_id=&quot;10131&quot;&gt;&lt;property id=&quot;20148&quot; value=&quot;5&quot;/&gt;&lt;property id=&quot;20300&quot; value=&quot;Slide 8 - &amp;quot;How Are Stakeholders Involved?&amp;quot;&quot;/&gt;&lt;property id=&quot;20307&quot; value=&quot;263&quot;/&gt;&lt;/object&gt;&lt;object type=&quot;3&quot; unique_id=&quot;10132&quot;&gt;&lt;property id=&quot;20148&quot; value=&quot;5&quot;/&gt;&lt;property id=&quot;20300&quot; value=&quot;Slide 9 - &amp;quot;Forums for Stakeholder Advocacy&amp;quot;&quot;/&gt;&lt;property id=&quot;20307&quot; value=&quot;264&quot;/&gt;&lt;/object&gt;&lt;object type=&quot;3&quot; unique_id=&quot;10133&quot;&gt;&lt;property id=&quot;20148&quot; value=&quot;5&quot;/&gt;&lt;property id=&quot;20300&quot; value=&quot;Slide 10 - &amp;quot;How Do Stakeholders Influence Public Policy?&amp;quot;&quot;/&gt;&lt;property id=&quot;20307&quot; value=&quot;265&quot;/&gt;&lt;/object&gt;&lt;object type=&quot;3&quot; unique_id=&quot;10134&quot;&gt;&lt;property id=&quot;20148&quot; value=&quot;5&quot;/&gt;&lt;property id=&quot;20300&quot; value=&quot;Slide 11 - &amp;quot;How Do Stakeholders Influence Public Policy?&amp;quot;&quot;/&gt;&lt;property id=&quot;20307&quot; value=&quot;266&quot;/&gt;&lt;/object&gt;&lt;object type=&quot;3&quot; unique_id=&quot;10135&quot;&gt;&lt;property id=&quot;20148&quot; value=&quot;5&quot;/&gt;&lt;property id=&quot;20300&quot; value=&quot;Slide 12 - &amp;quot;Stakeholder Analysis&amp;quot;&quot;/&gt;&lt;property id=&quot;20307&quot; value=&quot;267&quot;/&gt;&lt;/object&gt;&lt;object type=&quot;3&quot; unique_id=&quot;10136&quot;&gt;&lt;property id=&quot;20148&quot; value=&quot;5&quot;/&gt;&lt;property id=&quot;20300&quot; value=&quot;Slide 13 - &amp;quot;Stakeholder Analysis&amp;quot;&quot;/&gt;&lt;property id=&quot;20307&quot; value=&quot;268&quot;/&gt;&lt;/object&gt;&lt;object type=&quot;3&quot; unique_id=&quot;10137&quot;&gt;&lt;property id=&quot;20148&quot; value=&quot;5&quot;/&gt;&lt;property id=&quot;20300&quot; value=&quot;Slide 14 - &amp;quot;Case Study: Hog Waste Spills&amp;quot;&quot;/&gt;&lt;property id=&quot;20307&quot; value=&quot;269&quot;/&gt;&lt;/object&gt;&lt;object type=&quot;3&quot; unique_id=&quot;10138&quot;&gt;&lt;property id=&quot;20148&quot; value=&quot;5&quot;/&gt;&lt;property id=&quot;20300&quot; value=&quot;Slide 15 - &amp;quot;Case Study: Hog Waste Spills&amp;quot;&quot;/&gt;&lt;property id=&quot;20307&quot; value=&quot;270&quot;/&gt;&lt;/object&gt;&lt;object type=&quot;3&quot; unique_id=&quot;10139&quot;&gt;&lt;property id=&quot;20148&quot; value=&quot;5&quot;/&gt;&lt;property id=&quot;20300&quot; value=&quot;Slide 16 - &amp;quot;Case Study: Hog Waste Spills&amp;quot;&quot;/&gt;&lt;property id=&quot;20307&quot; value=&quot;271&quot;/&gt;&lt;/object&gt;&lt;object type=&quot;3&quot; unique_id=&quot;10140&quot;&gt;&lt;property id=&quot;20148&quot; value=&quot;5&quot;/&gt;&lt;property id=&quot;20300&quot; value=&quot;Slide 17 - &amp;quot;Case Study: Hog Waste Spills&amp;quot;&quot;/&gt;&lt;property id=&quot;20307&quot; value=&quot;272&quot;/&gt;&lt;/object&gt;&lt;object type=&quot;3&quot; unique_id=&quot;10141&quot;&gt;&lt;property id=&quot;20148&quot; value=&quot;5&quot;/&gt;&lt;property id=&quot;20300&quot; value=&quot;Slide 18 - &amp;quot;Case Study: Hog Waste Spills&amp;quot;&quot;/&gt;&lt;property id=&quot;20307&quot; value=&quot;273&quot;/&gt;&lt;/object&gt;&lt;object type=&quot;3&quot; unique_id=&quot;10142&quot;&gt;&lt;property id=&quot;20148&quot; value=&quot;5&quot;/&gt;&lt;property id=&quot;20300&quot; value=&quot;Slide 19 - &amp;quot;Conclusion&amp;quot;&quot;/&gt;&lt;property id=&quot;20307&quot; value=&quot;275&quot;/&gt;&lt;/object&gt;&lt;object type=&quot;3&quot; unique_id=&quot;10143&quot;&gt;&lt;property id=&quot;20148&quot; value=&quot;5&quot;/&gt;&lt;property id=&quot;20300&quot; value=&quot;Slide 20 - &amp;quot;Conclusion&amp;amp;#x09;&amp;quot;&quot;/&gt;&lt;property id=&quot;20307&quot; value=&quot;274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135</TotalTime>
  <Words>850</Words>
  <Application>Microsoft Office PowerPoint</Application>
  <PresentationFormat>On-screen Show (4:3)</PresentationFormat>
  <Paragraphs>168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Civic</vt:lpstr>
      <vt:lpstr>In Whose Interest?  </vt:lpstr>
      <vt:lpstr>Who is a stakeholder?</vt:lpstr>
      <vt:lpstr>Interests Not Always Apparent</vt:lpstr>
      <vt:lpstr>Groups can influence public perception of “interests”</vt:lpstr>
      <vt:lpstr>Examples of Stakeholders</vt:lpstr>
      <vt:lpstr>Kingdon’s Categories</vt:lpstr>
      <vt:lpstr>Mapping Stakeholders</vt:lpstr>
      <vt:lpstr>How Are Stakeholders Involved?</vt:lpstr>
      <vt:lpstr>Forums for Stakeholder Advocacy</vt:lpstr>
      <vt:lpstr>How Do Stakeholders Influence Public Policy?</vt:lpstr>
      <vt:lpstr>How Do Stakeholders Influence Public Policy?</vt:lpstr>
      <vt:lpstr>Stakeholder Analysis</vt:lpstr>
      <vt:lpstr>Stakeholder Analysis</vt:lpstr>
      <vt:lpstr>Case Study: Hog Waste Spills</vt:lpstr>
      <vt:lpstr>Case Study: Hog Waste Spills</vt:lpstr>
      <vt:lpstr>Case Study: Hog Waste Spills</vt:lpstr>
      <vt:lpstr>Case Study: Hog Waste Spills</vt:lpstr>
      <vt:lpstr>Case Study: Hog Waste Spills</vt:lpstr>
      <vt:lpstr>Conclusion</vt:lpstr>
      <vt:lpstr>Conclusion </vt:lpstr>
    </vt:vector>
  </TitlesOfParts>
  <Company>UNC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Whose Interest?  Stakeholders in U.S. Healthcare Policy</dc:title>
  <dc:creator>UNC</dc:creator>
  <cp:lastModifiedBy>Owner</cp:lastModifiedBy>
  <cp:revision>34</cp:revision>
  <dcterms:created xsi:type="dcterms:W3CDTF">2014-10-22T09:48:18Z</dcterms:created>
  <dcterms:modified xsi:type="dcterms:W3CDTF">2016-07-16T06:51:04Z</dcterms:modified>
</cp:coreProperties>
</file>