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0" r:id="rId3"/>
    <p:sldId id="290" r:id="rId4"/>
    <p:sldId id="315" r:id="rId5"/>
    <p:sldId id="316" r:id="rId6"/>
    <p:sldId id="306" r:id="rId7"/>
    <p:sldId id="321" r:id="rId8"/>
    <p:sldId id="293" r:id="rId9"/>
    <p:sldId id="286" r:id="rId10"/>
    <p:sldId id="289" r:id="rId11"/>
    <p:sldId id="322" r:id="rId12"/>
    <p:sldId id="280" r:id="rId13"/>
    <p:sldId id="287" r:id="rId14"/>
    <p:sldId id="283" r:id="rId15"/>
    <p:sldId id="309" r:id="rId16"/>
    <p:sldId id="285" r:id="rId17"/>
    <p:sldId id="307" r:id="rId18"/>
    <p:sldId id="329" r:id="rId19"/>
    <p:sldId id="310" r:id="rId20"/>
    <p:sldId id="301" r:id="rId21"/>
    <p:sldId id="277" r:id="rId22"/>
    <p:sldId id="312" r:id="rId23"/>
    <p:sldId id="313" r:id="rId24"/>
    <p:sldId id="296" r:id="rId25"/>
    <p:sldId id="298" r:id="rId26"/>
    <p:sldId id="299" r:id="rId2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B892"/>
    <a:srgbClr val="396EAC"/>
    <a:srgbClr val="9DB8D5"/>
    <a:srgbClr val="89A8CD"/>
    <a:srgbClr val="286DA7"/>
    <a:srgbClr val="618CBE"/>
    <a:srgbClr val="C1B800"/>
    <a:srgbClr val="0070C0"/>
    <a:srgbClr val="0067C5"/>
    <a:srgbClr val="335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7849" autoAdjust="0"/>
  </p:normalViewPr>
  <p:slideViewPr>
    <p:cSldViewPr>
      <p:cViewPr>
        <p:scale>
          <a:sx n="100" d="100"/>
          <a:sy n="100" d="100"/>
        </p:scale>
        <p:origin x="-122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5" d="100"/>
          <a:sy n="145" d="100"/>
        </p:scale>
        <p:origin x="-4912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527" tIns="46263" rIns="92527" bIns="46263" numCol="1" anchor="t" anchorCtr="0" compatLnSpc="1">
            <a:prstTxWarp prst="textNoShape">
              <a:avLst/>
            </a:prstTxWarp>
          </a:bodyPr>
          <a:lstStyle>
            <a:lvl1pPr defTabSz="923830" eaLnBrk="1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742873" indent="-285721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2" indent="-228577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35" indent="-228577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89" indent="-228577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42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94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47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01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 txBox="1">
            <a:spLocks noGrp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527" tIns="46263" rIns="92527" bIns="46263" numCol="1" anchor="t" anchorCtr="0" compatLnSpc="1">
            <a:prstTxWarp prst="textNoShape">
              <a:avLst/>
            </a:prstTxWarp>
          </a:bodyPr>
          <a:lstStyle>
            <a:lvl1pPr algn="r" defTabSz="923830" eaLnBrk="1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742873" indent="-285721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2" indent="-228577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35" indent="-228577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89" indent="-228577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42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94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47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01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 txBox="1">
            <a:spLocks noGrp="1"/>
          </p:cNvSpPr>
          <p:nvPr>
            <p:ph type="ftr" sz="quarter" idx="2"/>
          </p:nvPr>
        </p:nvSpPr>
        <p:spPr bwMode="auto">
          <a:xfrm>
            <a:off x="1" y="9429750"/>
            <a:ext cx="2944813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527" tIns="46263" rIns="92527" bIns="46263" numCol="1" anchor="b" anchorCtr="0" compatLnSpc="1">
            <a:prstTxWarp prst="textNoShape">
              <a:avLst/>
            </a:prstTxWarp>
          </a:bodyPr>
          <a:lstStyle>
            <a:lvl1pPr defTabSz="923830" eaLnBrk="1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742873" indent="-285721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2" indent="-228577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35" indent="-228577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89" indent="-228577" defTabSz="92383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42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94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47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01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2527" tIns="46263" rIns="92527" bIns="46263" numCol="1" anchor="b" anchorCtr="0" compatLnSpc="1">
            <a:prstTxWarp prst="textNoShape">
              <a:avLst/>
            </a:prstTxWarp>
          </a:bodyPr>
          <a:lstStyle>
            <a:lvl1pPr algn="r" defTabSz="923830" eaLnBrk="1">
              <a:defRPr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4EB3B1D-6A62-495D-AFC7-18D77EC9253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724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24175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2527" tIns="46263" rIns="92527" bIns="46263" anchor="t" anchorCtr="0" compatLnSpc="1"/>
          <a:lstStyle>
            <a:lvl1pPr marL="0" marR="0" lvl="0" indent="0" algn="l" defTabSz="925414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44925" y="0"/>
            <a:ext cx="2922588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2527" tIns="46263" rIns="92527" bIns="46263" anchor="t" anchorCtr="0" compatLnSpc="1"/>
          <a:lstStyle>
            <a:lvl1pPr marL="0" marR="0" lvl="0" indent="0" algn="r" defTabSz="925414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71550" y="769938"/>
            <a:ext cx="4911725" cy="3684587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919164" y="4683125"/>
            <a:ext cx="5005387" cy="453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527" tIns="46263" rIns="92527" bIns="46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Textformatierung des Masters zu bearbeiten.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1" y="9444039"/>
            <a:ext cx="2924175" cy="460375"/>
          </a:xfrm>
          <a:prstGeom prst="rect">
            <a:avLst/>
          </a:prstGeom>
          <a:noFill/>
          <a:ln>
            <a:noFill/>
          </a:ln>
        </p:spPr>
        <p:txBody>
          <a:bodyPr vert="horz" wrap="square" lIns="92527" tIns="46263" rIns="92527" bIns="46263" anchor="b" anchorCtr="0" compatLnSpc="1"/>
          <a:lstStyle>
            <a:lvl1pPr marL="0" marR="0" lvl="0" indent="0" algn="l" defTabSz="925414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44925" y="9444039"/>
            <a:ext cx="2922588" cy="460375"/>
          </a:xfrm>
          <a:prstGeom prst="rect">
            <a:avLst/>
          </a:prstGeom>
          <a:noFill/>
          <a:ln>
            <a:noFill/>
          </a:ln>
        </p:spPr>
        <p:txBody>
          <a:bodyPr vert="horz" wrap="square" lIns="92527" tIns="46263" rIns="92527" bIns="46263" numCol="1" anchor="b" anchorCtr="0" compatLnSpc="1">
            <a:prstTxWarp prst="textNoShape">
              <a:avLst/>
            </a:prstTxWarp>
          </a:bodyPr>
          <a:lstStyle>
            <a:lvl1pPr algn="r" defTabSz="923830" eaLnBrk="1">
              <a:defRPr sz="12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6182ED9-5A8A-48BB-A3A2-999C277E559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966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00"/>
      </a:spcBef>
      <a:spcAft>
        <a:spcPct val="0"/>
      </a:spcAft>
      <a:defRPr lang="de-DE" sz="1200" kern="1200">
        <a:solidFill>
          <a:srgbClr val="000000"/>
        </a:solidFill>
        <a:latin typeface="Times New Roman" pitchFamily="18"/>
        <a:ea typeface="MS PGothic" panose="020B0600070205080204" pitchFamily="34" charset="-128"/>
        <a:cs typeface="MS PGothic" charset="0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de-DE" sz="1200" kern="1200">
        <a:solidFill>
          <a:srgbClr val="000000"/>
        </a:solidFill>
        <a:latin typeface="Times New Roman" pitchFamily="18"/>
        <a:ea typeface="MS PGothic" panose="020B0600070205080204" pitchFamily="34" charset="-128"/>
        <a:cs typeface="MS PGothic" charset="0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de-DE" sz="1200" kern="1200">
        <a:solidFill>
          <a:srgbClr val="000000"/>
        </a:solidFill>
        <a:latin typeface="Times New Roman" pitchFamily="18"/>
        <a:ea typeface="MS PGothic" panose="020B0600070205080204" pitchFamily="34" charset="-128"/>
        <a:cs typeface="MS PGothic" charset="0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de-DE" sz="1200" kern="1200">
        <a:solidFill>
          <a:srgbClr val="000000"/>
        </a:solidFill>
        <a:latin typeface="Times New Roman" pitchFamily="18"/>
        <a:ea typeface="MS PGothic" panose="020B0600070205080204" pitchFamily="34" charset="-128"/>
        <a:cs typeface="MS PGothic" charset="0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de-DE" sz="1200" kern="1200">
        <a:solidFill>
          <a:srgbClr val="000000"/>
        </a:solidFill>
        <a:latin typeface="Times New Roman" pitchFamily="18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ChangeArrowheads="1"/>
          </p:cNvSpPr>
          <p:nvPr/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7" tIns="46263" rIns="92527" bIns="46263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29E75F13-5BF1-47F8-B3C2-BB6065617B91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1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latin typeface="Times New Roman" pitchFamily="18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3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73" indent="-285721" defTabSz="92383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82" indent="-228577" defTabSz="92383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35" indent="-228577" defTabSz="92383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89" indent="-228577" defTabSz="92383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42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94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47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01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2951177-A385-4EA8-A563-D0D51218DF9F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ChangeArrowheads="1"/>
          </p:cNvSpPr>
          <p:nvPr/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2" tIns="46255" rIns="92512" bIns="46255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5B83E5EA-E0D6-4FAD-83C1-2FB6C09EF91D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19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ChangeArrowheads="1"/>
          </p:cNvSpPr>
          <p:nvPr/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2" tIns="46255" rIns="92512" bIns="46255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5B83E5EA-E0D6-4FAD-83C1-2FB6C09EF91D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20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latin typeface="Times New Roman" pitchFamily="18" charset="0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73" indent="-285721" defTabSz="9222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82" indent="-228577" defTabSz="9222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35" indent="-228577" defTabSz="9222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89" indent="-228577" defTabSz="9222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42" indent="-228577" defTabSz="9222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94" indent="-228577" defTabSz="9222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47" indent="-228577" defTabSz="9222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01" indent="-228577" defTabSz="9222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6C848A3-A82B-4DED-AAA2-715C77F82B48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ChangeArrowheads="1"/>
          </p:cNvSpPr>
          <p:nvPr/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2" tIns="46255" rIns="92512" bIns="46255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ABB433EF-7BCB-47CF-B88A-4636BF63EB77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25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ChangeArrowheads="1"/>
          </p:cNvSpPr>
          <p:nvPr/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2" tIns="46255" rIns="92512" bIns="46255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1D6CA159-DBFB-457F-A30D-30A032FEFA44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26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ChangeArrowheads="1"/>
          </p:cNvSpPr>
          <p:nvPr/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7" tIns="46263" rIns="92527" bIns="46263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628D64CE-5461-4D62-951A-5B35AB9C72B6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2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ChangeArrowheads="1"/>
          </p:cNvSpPr>
          <p:nvPr/>
        </p:nvSpPr>
        <p:spPr bwMode="auto">
          <a:xfrm>
            <a:off x="3729039" y="10083801"/>
            <a:ext cx="28336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7" tIns="46263" rIns="92527" bIns="46263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9F6C9525-5A57-4140-9CCF-DC660C8ACC99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3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ChangeArrowheads="1"/>
          </p:cNvSpPr>
          <p:nvPr/>
        </p:nvSpPr>
        <p:spPr bwMode="auto">
          <a:xfrm>
            <a:off x="3729039" y="10083801"/>
            <a:ext cx="28336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7" tIns="46263" rIns="92527" bIns="46263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9F6C9525-5A57-4140-9CCF-DC660C8ACC99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4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ChangeArrowheads="1"/>
          </p:cNvSpPr>
          <p:nvPr/>
        </p:nvSpPr>
        <p:spPr bwMode="auto">
          <a:xfrm>
            <a:off x="3729039" y="10083801"/>
            <a:ext cx="28336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7" tIns="46263" rIns="92527" bIns="46263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9F6C9525-5A57-4140-9CCF-DC660C8ACC99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5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latin typeface="Times New Roman" pitchFamily="18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3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73" indent="-285721" defTabSz="92383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82" indent="-228577" defTabSz="92383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35" indent="-228577" defTabSz="92383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89" indent="-228577" defTabSz="92383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42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94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47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01" indent="-228577" defTabSz="923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2951177-A385-4EA8-A563-D0D51218DF9F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de-DE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ChangeArrowheads="1"/>
          </p:cNvSpPr>
          <p:nvPr/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7" tIns="46263" rIns="92527" bIns="46263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177E284E-CBE4-4BA2-9E73-55DDE7374940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7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ChangeArrowheads="1"/>
          </p:cNvSpPr>
          <p:nvPr/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2" tIns="46255" rIns="92512" bIns="46255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9BD47A66-083D-49D7-B822-080BC5956DE3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8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ChangeArrowheads="1"/>
          </p:cNvSpPr>
          <p:nvPr/>
        </p:nvSpPr>
        <p:spPr bwMode="auto">
          <a:xfrm>
            <a:off x="3844925" y="9444039"/>
            <a:ext cx="2922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7" tIns="46263" rIns="92527" bIns="46263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/>
            <a:fld id="{18E7EC20-5443-4A45-8F92-6083DD47D202}" type="slidenum"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pPr algn="r" eaLnBrk="1"/>
              <a:t>17</a:t>
            </a:fld>
            <a:endParaRPr lang="de-DE" alt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</p:spPr>
        <p:txBody>
          <a:bodyPr anchorCtr="1"/>
          <a:lstStyle>
            <a:lvl1pPr marL="0" indent="0" algn="ctr">
              <a:buNone/>
              <a:defRPr lang="de-DE"/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American Austrian Foundation ©2015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910C-3726-4CA9-A4AB-4A8C2CC9533D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30550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/>
            </a:lvl1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lang="de-DE"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B005-289F-4C49-9A59-F0E0A2E33AE8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6" name="Rectangle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American Austrian Foundation ©2015</a:t>
            </a:r>
          </a:p>
        </p:txBody>
      </p:sp>
    </p:spTree>
    <p:extLst>
      <p:ext uri="{BB962C8B-B14F-4D97-AF65-F5344CB8AC3E}">
        <p14:creationId xmlns:p14="http://schemas.microsoft.com/office/powerpoint/2010/main" val="27327967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609600" y="1219200"/>
            <a:ext cx="7772400" cy="4114800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74C4-7D05-40AE-A59B-C8076909B271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5" name="Rectangle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American Austrian Foundation ©2015</a:t>
            </a:r>
          </a:p>
        </p:txBody>
      </p:sp>
    </p:spTree>
    <p:extLst>
      <p:ext uri="{BB962C8B-B14F-4D97-AF65-F5344CB8AC3E}">
        <p14:creationId xmlns:p14="http://schemas.microsoft.com/office/powerpoint/2010/main" val="9193482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324603" y="0"/>
            <a:ext cx="2057400" cy="5333996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152403" y="0"/>
            <a:ext cx="6019796" cy="5333996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44FE-7C25-41D5-BAE6-2834BB27C4D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5" name="Rectangle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American Austrian Foundation ©2015</a:t>
            </a:r>
          </a:p>
        </p:txBody>
      </p:sp>
    </p:spTree>
    <p:extLst>
      <p:ext uri="{BB962C8B-B14F-4D97-AF65-F5344CB8AC3E}">
        <p14:creationId xmlns:p14="http://schemas.microsoft.com/office/powerpoint/2010/main" val="30464512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609600" y="1219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 lang="de-AT"/>
            </a:lvl1pPr>
          </a:lstStyle>
          <a:p>
            <a:pPr lvl="0"/>
            <a:endParaRPr lang="de-AT" noProof="0" smtClean="0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95B5-47A7-4222-BD35-7B019CF5DB8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5" name="Rectangle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American Austrian Foundation ©2015</a:t>
            </a:r>
          </a:p>
        </p:txBody>
      </p:sp>
    </p:spTree>
    <p:extLst>
      <p:ext uri="{BB962C8B-B14F-4D97-AF65-F5344CB8AC3E}">
        <p14:creationId xmlns:p14="http://schemas.microsoft.com/office/powerpoint/2010/main" val="20239045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 txBox="1">
            <a:spLocks noGrp="1"/>
          </p:cNvSpPr>
          <p:nvPr>
            <p:ph type="dgm" idx="1"/>
          </p:nvPr>
        </p:nvSpPr>
        <p:spPr>
          <a:xfrm>
            <a:off x="611560" y="1556792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 lang="de-AT"/>
            </a:lvl1pPr>
          </a:lstStyle>
          <a:p>
            <a:pPr lvl="0"/>
            <a:endParaRPr lang="de-AT" noProof="0" smtClean="0"/>
          </a:p>
        </p:txBody>
      </p:sp>
      <p:sp>
        <p:nvSpPr>
          <p:cNvPr id="4" name="Rectangle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American Austrian Foundation ©2015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D996-D399-44D1-A955-55E4D647935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949497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American Austrian Foundation ©2015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8A33-3F4F-41C4-A4B5-04F52E717922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022158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American Austrian Foundation ©2015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5641-798D-4AC3-9FB6-3199DF413555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6" name="Rechteck 5"/>
          <p:cNvSpPr/>
          <p:nvPr/>
        </p:nvSpPr>
        <p:spPr>
          <a:xfrm>
            <a:off x="0" y="1484784"/>
            <a:ext cx="9144000" cy="836712"/>
          </a:xfrm>
          <a:prstGeom prst="rect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14830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9603" y="1219196"/>
            <a:ext cx="3810003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lang="de-DE" sz="2800"/>
            </a:lvl1pPr>
            <a:lvl2pPr>
              <a:spcBef>
                <a:spcPts val="600"/>
              </a:spcBef>
              <a:defRPr lang="de-DE" sz="2400"/>
            </a:lvl2pPr>
            <a:lvl3pPr>
              <a:spcBef>
                <a:spcPts val="500"/>
              </a:spcBef>
              <a:defRPr lang="de-DE" sz="2000"/>
            </a:lvl3pPr>
            <a:lvl4pPr>
              <a:spcBef>
                <a:spcPts val="400"/>
              </a:spcBef>
              <a:defRPr lang="de-DE" sz="1800"/>
            </a:lvl4pPr>
            <a:lvl5pPr>
              <a:spcBef>
                <a:spcPts val="400"/>
              </a:spcBef>
              <a:defRPr lang="de-DE" sz="18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0" y="1219196"/>
            <a:ext cx="3810003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lang="de-DE" sz="2800"/>
            </a:lvl1pPr>
            <a:lvl2pPr>
              <a:spcBef>
                <a:spcPts val="600"/>
              </a:spcBef>
              <a:defRPr lang="de-DE" sz="2400"/>
            </a:lvl2pPr>
            <a:lvl3pPr>
              <a:spcBef>
                <a:spcPts val="500"/>
              </a:spcBef>
              <a:defRPr lang="de-DE" sz="2000"/>
            </a:lvl3pPr>
            <a:lvl4pPr>
              <a:spcBef>
                <a:spcPts val="400"/>
              </a:spcBef>
              <a:defRPr lang="de-DE" sz="1800"/>
            </a:lvl4pPr>
            <a:lvl5pPr>
              <a:spcBef>
                <a:spcPts val="400"/>
              </a:spcBef>
              <a:defRPr lang="de-DE" sz="18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American Austrian Foundation ©2015</a:t>
            </a:r>
          </a:p>
        </p:txBody>
      </p:sp>
      <p:sp>
        <p:nvSpPr>
          <p:cNvPr id="6" name="Rectangl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28A26-D8D4-4246-92F3-922616B4292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368800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de-DE"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lang="de-DE" sz="2400"/>
            </a:lvl1pPr>
            <a:lvl2pPr>
              <a:spcBef>
                <a:spcPts val="500"/>
              </a:spcBef>
              <a:defRPr lang="de-DE" sz="2000"/>
            </a:lvl2pPr>
            <a:lvl3pPr>
              <a:spcBef>
                <a:spcPts val="400"/>
              </a:spcBef>
              <a:defRPr lang="de-DE" sz="1800"/>
            </a:lvl3pPr>
            <a:lvl4pPr>
              <a:spcBef>
                <a:spcPts val="400"/>
              </a:spcBef>
              <a:defRPr lang="de-DE" sz="1600"/>
            </a:lvl4pPr>
            <a:lvl5pPr>
              <a:spcBef>
                <a:spcPts val="400"/>
              </a:spcBef>
              <a:defRPr lang="de-DE"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de-DE"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lang="de-DE" sz="2400"/>
            </a:lvl1pPr>
            <a:lvl2pPr>
              <a:spcBef>
                <a:spcPts val="500"/>
              </a:spcBef>
              <a:defRPr lang="de-DE" sz="2000"/>
            </a:lvl2pPr>
            <a:lvl3pPr>
              <a:spcBef>
                <a:spcPts val="400"/>
              </a:spcBef>
              <a:defRPr lang="de-DE" sz="1800"/>
            </a:lvl3pPr>
            <a:lvl4pPr>
              <a:spcBef>
                <a:spcPts val="400"/>
              </a:spcBef>
              <a:defRPr lang="de-DE" sz="1600"/>
            </a:lvl4pPr>
            <a:lvl5pPr>
              <a:spcBef>
                <a:spcPts val="400"/>
              </a:spcBef>
              <a:defRPr lang="de-DE"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American Austrian Foundation ©2015</a:t>
            </a:r>
          </a:p>
        </p:txBody>
      </p:sp>
      <p:sp>
        <p:nvSpPr>
          <p:cNvPr id="8" name="Rectangl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BA7D-225F-4FC0-B114-C25E7E597A26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817383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American Austrian Foundation ©2015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2A8-525D-4215-A662-9D78C434389C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163161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American Austrian Foundation ©2015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CC1C-EE3E-4AE1-A601-A18893CF118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125823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160E-48DE-4818-AEF6-D42F3154B202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4" name="Rectangle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American Austrian Foundation ©2015</a:t>
            </a:r>
          </a:p>
        </p:txBody>
      </p:sp>
    </p:spTree>
    <p:extLst>
      <p:ext uri="{BB962C8B-B14F-4D97-AF65-F5344CB8AC3E}">
        <p14:creationId xmlns:p14="http://schemas.microsoft.com/office/powerpoint/2010/main" val="15723748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lang="de-DE"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907B-BF61-4918-8F8B-46394254235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6" name="Rectangle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American Austrian Foundation ©2015</a:t>
            </a:r>
          </a:p>
        </p:txBody>
      </p:sp>
    </p:spTree>
    <p:extLst>
      <p:ext uri="{BB962C8B-B14F-4D97-AF65-F5344CB8AC3E}">
        <p14:creationId xmlns:p14="http://schemas.microsoft.com/office/powerpoint/2010/main" val="15491972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Grp="1"/>
          </p:cNvSpPr>
          <p:nvPr>
            <p:ph type="ftr" sz="quarter" idx="3"/>
          </p:nvPr>
        </p:nvSpPr>
        <p:spPr>
          <a:xfrm>
            <a:off x="0" y="642143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ctr" eaLnBrk="1">
              <a:defRPr sz="1000">
                <a:solidFill>
                  <a:srgbClr val="626464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de-DE"/>
              <a:t>American Austrian Foundation ©2015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6934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solidFill>
                  <a:srgbClr val="626464"/>
                </a:solidFill>
                <a:latin typeface="Univers LT Std 45 Light" charset="0"/>
              </a:defRPr>
            </a:lvl1pPr>
          </a:lstStyle>
          <a:p>
            <a:pPr>
              <a:defRPr/>
            </a:pPr>
            <a:fld id="{BE223948-1967-44CB-9B63-7B512AE6192B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  <p:pic>
        <p:nvPicPr>
          <p:cNvPr id="1032" name="Picture 12" descr="logo_blue_text_aa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90"/>
          <a:stretch>
            <a:fillRect/>
          </a:stretch>
        </p:blipFill>
        <p:spPr bwMode="auto">
          <a:xfrm>
            <a:off x="414338" y="640556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41275">
            <a:solidFill>
              <a:srgbClr val="396EA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7" r:id="rId7"/>
    <p:sldLayoutId id="2147484608" r:id="rId8"/>
    <p:sldLayoutId id="2147484609" r:id="rId9"/>
    <p:sldLayoutId id="2147484610" r:id="rId10"/>
    <p:sldLayoutId id="2147484611" r:id="rId11"/>
    <p:sldLayoutId id="2147484612" r:id="rId12"/>
    <p:sldLayoutId id="2147484613" r:id="rId13"/>
    <p:sldLayoutId id="2147484606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>
          <a:solidFill>
            <a:srgbClr val="FFFFFF"/>
          </a:solidFill>
          <a:latin typeface="Times New Roman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215C92"/>
        </a:buClr>
        <a:buSzPct val="100000"/>
        <a:buFont typeface="Wingdings" pitchFamily="2" charset="2"/>
        <a:buChar char="§"/>
        <a:defRPr lang="en-US" sz="3200">
          <a:solidFill>
            <a:srgbClr val="626464"/>
          </a:solidFill>
          <a:latin typeface="Times New Roman"/>
          <a:ea typeface="MS PGothic" panose="020B0600070205080204" pitchFamily="34" charset="-128"/>
          <a:cs typeface="MS PGothic" charset="0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Clr>
          <a:srgbClr val="215C92"/>
        </a:buClr>
        <a:buSzPct val="100000"/>
        <a:buFont typeface="Wingdings" pitchFamily="2" charset="2"/>
        <a:buChar char="§"/>
        <a:defRPr lang="en-US" sz="2800">
          <a:solidFill>
            <a:srgbClr val="626464"/>
          </a:solidFill>
          <a:latin typeface="Times New Roman"/>
          <a:ea typeface="MS PGothic" panose="020B0600070205080204" pitchFamily="34" charset="-128"/>
          <a:cs typeface="MS PGothic" charset="0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Clr>
          <a:srgbClr val="215C92"/>
        </a:buClr>
        <a:buSzPct val="100000"/>
        <a:buFont typeface="Wingdings" pitchFamily="2" charset="2"/>
        <a:buChar char="§"/>
        <a:defRPr lang="en-US" sz="2400">
          <a:solidFill>
            <a:srgbClr val="626464"/>
          </a:solidFill>
          <a:latin typeface="Times New Roman"/>
          <a:ea typeface="MS PGothic" panose="020B0600070205080204" pitchFamily="34" charset="-128"/>
          <a:cs typeface="MS PGothic" charset="0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Clr>
          <a:srgbClr val="215C92"/>
        </a:buClr>
        <a:buSzPct val="100000"/>
        <a:buFont typeface="Wingdings" pitchFamily="2" charset="2"/>
        <a:buChar char="§"/>
        <a:defRPr lang="en-US" sz="2000">
          <a:solidFill>
            <a:srgbClr val="626464"/>
          </a:solidFill>
          <a:latin typeface="Times New Roman"/>
          <a:ea typeface="MS PGothic" panose="020B0600070205080204" pitchFamily="34" charset="-128"/>
          <a:cs typeface="MS PGothic" charset="0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Clr>
          <a:srgbClr val="215C92"/>
        </a:buClr>
        <a:buSzPct val="100000"/>
        <a:buFont typeface="Wingdings" pitchFamily="2" charset="2"/>
        <a:buChar char="§"/>
        <a:defRPr lang="en-US" sz="2000">
          <a:solidFill>
            <a:srgbClr val="626464"/>
          </a:solidFill>
          <a:latin typeface="Times New Roman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Clr>
          <a:srgbClr val="215C92"/>
        </a:buClr>
        <a:buSzPct val="100000"/>
        <a:buFont typeface="Wingdings" pitchFamily="2" charset="2"/>
        <a:buChar char="§"/>
        <a:defRPr lang="en-US" sz="2000">
          <a:solidFill>
            <a:srgbClr val="626464"/>
          </a:solidFill>
          <a:latin typeface="Times New Roman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Clr>
          <a:srgbClr val="215C92"/>
        </a:buClr>
        <a:buSzPct val="100000"/>
        <a:buFont typeface="Wingdings" pitchFamily="2" charset="2"/>
        <a:buChar char="§"/>
        <a:defRPr lang="en-US" sz="2000">
          <a:solidFill>
            <a:srgbClr val="626464"/>
          </a:solidFill>
          <a:latin typeface="Times New Roman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Clr>
          <a:srgbClr val="215C92"/>
        </a:buClr>
        <a:buSzPct val="100000"/>
        <a:buFont typeface="Wingdings" pitchFamily="2" charset="2"/>
        <a:buChar char="§"/>
        <a:defRPr lang="en-US" sz="2000">
          <a:solidFill>
            <a:srgbClr val="626464"/>
          </a:solidFill>
          <a:latin typeface="Times New Roman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Clr>
          <a:srgbClr val="215C92"/>
        </a:buClr>
        <a:buSzPct val="100000"/>
        <a:buFont typeface="Wingdings" pitchFamily="2" charset="2"/>
        <a:buChar char="§"/>
        <a:defRPr lang="en-US" sz="2000">
          <a:solidFill>
            <a:srgbClr val="626464"/>
          </a:solidFill>
          <a:latin typeface="Times New Roman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10" Type="http://schemas.openxmlformats.org/officeDocument/2006/relationships/image" Target="../media/image51.gif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2562225" y="1524000"/>
            <a:ext cx="609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3000">
              <a:solidFill>
                <a:srgbClr val="BCBF8D"/>
              </a:solidFill>
              <a:latin typeface="Univers LT Std 45 Light" charset="0"/>
            </a:endParaRPr>
          </a:p>
        </p:txBody>
      </p:sp>
      <p:pic>
        <p:nvPicPr>
          <p:cNvPr id="9219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776"/>
            <a:ext cx="6552728" cy="150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Untertitel 2"/>
          <p:cNvSpPr txBox="1">
            <a:spLocks noGrp="1"/>
          </p:cNvSpPr>
          <p:nvPr>
            <p:ph type="subTitle" idx="1"/>
          </p:nvPr>
        </p:nvSpPr>
        <p:spPr>
          <a:xfrm>
            <a:off x="0" y="3644900"/>
            <a:ext cx="9144000" cy="25204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AT" altLang="de-D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de-AT" altLang="de-D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AT" altLang="de-D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rogram</a:t>
            </a:r>
            <a:r>
              <a:rPr lang="de-AT" altLang="de-D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altLang="de-D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altLang="de-D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de-AT" altLang="de-D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 Austrian </a:t>
            </a:r>
            <a:r>
              <a:rPr lang="de-AT" altLang="de-DE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Foundation</a:t>
            </a:r>
            <a:endParaRPr lang="de-AT" altLang="de-DE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092400" y="5805264"/>
            <a:ext cx="193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C1B892"/>
                </a:solidFill>
              </a:rPr>
              <a:t>Countries: </a:t>
            </a:r>
            <a:r>
              <a:rPr lang="en-US" altLang="en-US" sz="1600" b="1" dirty="0">
                <a:solidFill>
                  <a:srgbClr val="396EAC"/>
                </a:solidFill>
              </a:rPr>
              <a:t>118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5536" y="5877272"/>
            <a:ext cx="280402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C1B892"/>
                </a:solidFill>
              </a:rPr>
              <a:t>Fellowships:</a:t>
            </a:r>
            <a:endParaRPr lang="en-US" altLang="en-US" sz="1600" dirty="0" smtClean="0">
              <a:solidFill>
                <a:srgbClr val="396EAC"/>
              </a:solidFill>
            </a:endParaRPr>
          </a:p>
        </p:txBody>
      </p:sp>
      <p:sp>
        <p:nvSpPr>
          <p:cNvPr id="1639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EC5001-D1A8-42FB-B92A-1480B79F45FC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4000" y="158347"/>
            <a:ext cx="8748464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OMI Seminar Fellowships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Country </a:t>
            </a:r>
          </a:p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1993–2015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395536" y="1268760"/>
            <a:ext cx="1617664" cy="576064"/>
            <a:chOff x="395536" y="1268760"/>
            <a:chExt cx="1617664" cy="576064"/>
          </a:xfrm>
        </p:grpSpPr>
        <p:sp>
          <p:nvSpPr>
            <p:cNvPr id="43" name="Rechteck 42"/>
            <p:cNvSpPr/>
            <p:nvPr/>
          </p:nvSpPr>
          <p:spPr>
            <a:xfrm>
              <a:off x="395536" y="1268760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" name="Rechteck 2"/>
            <p:cNvSpPr/>
            <p:nvPr/>
          </p:nvSpPr>
          <p:spPr>
            <a:xfrm>
              <a:off x="395536" y="1311151"/>
              <a:ext cx="1617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</a:rPr>
                <a:t>Central &amp; </a:t>
              </a:r>
              <a:endParaRPr lang="de-DE" sz="1200" b="1" dirty="0" smtClean="0">
                <a:solidFill>
                  <a:schemeClr val="bg1"/>
                </a:solidFill>
              </a:endParaRPr>
            </a:p>
            <a:p>
              <a:r>
                <a:rPr lang="de-DE" sz="1200" b="1" dirty="0" smtClean="0">
                  <a:solidFill>
                    <a:schemeClr val="bg1"/>
                  </a:solidFill>
                </a:rPr>
                <a:t>Eastern Europe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3093692" y="1203623"/>
            <a:ext cx="5832648" cy="64120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Albania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Belarus, </a:t>
            </a:r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</a:rPr>
              <a:t>Bosnia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Herzegovina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Bulgaria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Croatia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Czech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Republic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Estonia,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Hungary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Kosovo,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Latvia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Lithuania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Macedonia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Moldova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Montenegro,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Poland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Romania,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Russia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Serbia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Slovakia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Slovenia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Ukraine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395536" y="1916832"/>
            <a:ext cx="1440160" cy="576064"/>
            <a:chOff x="395536" y="1916832"/>
            <a:chExt cx="1440160" cy="576064"/>
          </a:xfrm>
        </p:grpSpPr>
        <p:sp>
          <p:nvSpPr>
            <p:cNvPr id="48" name="Rechteck 47"/>
            <p:cNvSpPr/>
            <p:nvPr/>
          </p:nvSpPr>
          <p:spPr>
            <a:xfrm>
              <a:off x="395536" y="1916832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395536" y="1959223"/>
              <a:ext cx="14401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</a:rPr>
                <a:t>South </a:t>
              </a:r>
              <a:r>
                <a:rPr lang="de-DE" sz="1200" b="1" dirty="0" err="1">
                  <a:solidFill>
                    <a:schemeClr val="bg1"/>
                  </a:solidFill>
                </a:rPr>
                <a:t>Caucasus</a:t>
              </a:r>
              <a:r>
                <a:rPr lang="de-DE" sz="1200" b="1" dirty="0">
                  <a:solidFill>
                    <a:schemeClr val="bg1"/>
                  </a:solidFill>
                </a:rPr>
                <a:t> &amp; Central </a:t>
              </a:r>
              <a:r>
                <a:rPr lang="de-DE" sz="1200" b="1" dirty="0" err="1">
                  <a:solidFill>
                    <a:schemeClr val="bg1"/>
                  </a:solidFill>
                </a:rPr>
                <a:t>Asia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feld 49"/>
          <p:cNvSpPr txBox="1"/>
          <p:nvPr/>
        </p:nvSpPr>
        <p:spPr>
          <a:xfrm>
            <a:off x="3093692" y="2020778"/>
            <a:ext cx="583264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Armenia,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Azerbaijan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Georgia,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Kazakhstan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Kyrgyzstan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Mongolia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Tajikistan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Turkmenistan,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Uzbekistan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395536" y="2564904"/>
            <a:ext cx="1617664" cy="576064"/>
            <a:chOff x="395536" y="2564904"/>
            <a:chExt cx="1617664" cy="576064"/>
          </a:xfrm>
        </p:grpSpPr>
        <p:sp>
          <p:nvSpPr>
            <p:cNvPr id="52" name="Rechteck 51"/>
            <p:cNvSpPr/>
            <p:nvPr/>
          </p:nvSpPr>
          <p:spPr>
            <a:xfrm>
              <a:off x="395536" y="2564904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395536" y="2708920"/>
              <a:ext cx="16176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rgbClr val="FFFFFF"/>
                  </a:solidFill>
                </a:rPr>
                <a:t>Western Europe</a:t>
              </a:r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3093692" y="2596842"/>
            <a:ext cx="583264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Austria,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Belgium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Cyprus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Denmark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Finland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France, Germany,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Greece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Ireland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Italy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Luxembourg,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Netherlands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Portugal, Spain,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Sweden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Switzerland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United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Kingdom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395536" y="3212976"/>
            <a:ext cx="1617664" cy="576064"/>
            <a:chOff x="395536" y="3212976"/>
            <a:chExt cx="1617664" cy="576064"/>
          </a:xfrm>
        </p:grpSpPr>
        <p:sp>
          <p:nvSpPr>
            <p:cNvPr id="56" name="Rechteck 55"/>
            <p:cNvSpPr/>
            <p:nvPr/>
          </p:nvSpPr>
          <p:spPr>
            <a:xfrm>
              <a:off x="395536" y="3212976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395536" y="3255367"/>
              <a:ext cx="1617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rgbClr val="FFFFFF"/>
                  </a:solidFill>
                </a:rPr>
                <a:t>North &amp; South </a:t>
              </a:r>
              <a:r>
                <a:rPr lang="de-DE" sz="1200" b="1" dirty="0" err="1">
                  <a:solidFill>
                    <a:srgbClr val="FFFFFF"/>
                  </a:solidFill>
                </a:rPr>
                <a:t>America</a:t>
              </a:r>
              <a:endParaRPr lang="de-DE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8" name="Textfeld 57"/>
          <p:cNvSpPr txBox="1"/>
          <p:nvPr/>
        </p:nvSpPr>
        <p:spPr>
          <a:xfrm>
            <a:off x="3093692" y="3284984"/>
            <a:ext cx="583264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Argentina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Belize,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Brazil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Canada, Chile,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Colombia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Jamaica, </a:t>
            </a:r>
            <a:r>
              <a:rPr lang="de-DE" sz="1000" u="sng" dirty="0" smtClean="0">
                <a:solidFill>
                  <a:schemeClr val="bg1">
                    <a:lumMod val="75000"/>
                  </a:schemeClr>
                </a:solidFill>
              </a:rPr>
              <a:t>Mexico (181)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Peru, Suriname, Trinidad &amp; Tobago, Uruguay, USA, Venezuela</a:t>
            </a:r>
          </a:p>
        </p:txBody>
      </p:sp>
      <p:grpSp>
        <p:nvGrpSpPr>
          <p:cNvPr id="55" name="Gruppieren 54"/>
          <p:cNvGrpSpPr/>
          <p:nvPr/>
        </p:nvGrpSpPr>
        <p:grpSpPr>
          <a:xfrm>
            <a:off x="395536" y="3861048"/>
            <a:ext cx="1617664" cy="576064"/>
            <a:chOff x="395536" y="3861048"/>
            <a:chExt cx="1617664" cy="576064"/>
          </a:xfrm>
        </p:grpSpPr>
        <p:sp>
          <p:nvSpPr>
            <p:cNvPr id="60" name="Rechteck 59"/>
            <p:cNvSpPr/>
            <p:nvPr/>
          </p:nvSpPr>
          <p:spPr>
            <a:xfrm>
              <a:off x="395536" y="3861048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395536" y="4005064"/>
              <a:ext cx="16176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 err="1">
                  <a:solidFill>
                    <a:srgbClr val="FFFFFF"/>
                  </a:solidFill>
                </a:rPr>
                <a:t>Africa</a:t>
              </a:r>
              <a:endParaRPr lang="de-DE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3093691" y="3811106"/>
            <a:ext cx="587079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Botswana, Burkina Faso,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Cameroon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Congo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Egypt,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Ethiopia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Gabon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Gambia, Ghana,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Kenya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Malawi, Mauritius,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Morocco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Mozambique, Namibia, Nigeria, Rwanda, Senegal, South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Africa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Sudan, </a:t>
            </a:r>
            <a:endParaRPr lang="de-DE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1000" u="sng" dirty="0" err="1" smtClean="0">
                <a:solidFill>
                  <a:schemeClr val="bg1">
                    <a:lumMod val="75000"/>
                  </a:schemeClr>
                </a:solidFill>
              </a:rPr>
              <a:t>Tanzania</a:t>
            </a:r>
            <a:r>
              <a:rPr lang="de-DE" sz="1000" u="sng" dirty="0" smtClean="0">
                <a:solidFill>
                  <a:schemeClr val="bg1">
                    <a:lumMod val="75000"/>
                  </a:schemeClr>
                </a:solidFill>
              </a:rPr>
              <a:t> (128)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Uganda,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Zambia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Zimbabwe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9" name="Gruppieren 58"/>
          <p:cNvGrpSpPr/>
          <p:nvPr/>
        </p:nvGrpSpPr>
        <p:grpSpPr>
          <a:xfrm>
            <a:off x="395536" y="4509120"/>
            <a:ext cx="1617664" cy="576064"/>
            <a:chOff x="395536" y="4509120"/>
            <a:chExt cx="1617664" cy="576064"/>
          </a:xfrm>
        </p:grpSpPr>
        <p:sp>
          <p:nvSpPr>
            <p:cNvPr id="64" name="Rechteck 63"/>
            <p:cNvSpPr/>
            <p:nvPr/>
          </p:nvSpPr>
          <p:spPr>
            <a:xfrm>
              <a:off x="395536" y="4509120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395536" y="4551511"/>
              <a:ext cx="1617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 err="1">
                  <a:solidFill>
                    <a:srgbClr val="FFFFFF"/>
                  </a:solidFill>
                </a:rPr>
                <a:t>Southeast</a:t>
              </a:r>
              <a:r>
                <a:rPr lang="de-DE" sz="1200" b="1" dirty="0">
                  <a:solidFill>
                    <a:srgbClr val="FFFFFF"/>
                  </a:solidFill>
                </a:rPr>
                <a:t> </a:t>
              </a:r>
              <a:r>
                <a:rPr lang="de-DE" sz="1200" b="1" dirty="0" err="1">
                  <a:solidFill>
                    <a:srgbClr val="FFFFFF"/>
                  </a:solidFill>
                </a:rPr>
                <a:t>Asia</a:t>
              </a:r>
              <a:r>
                <a:rPr lang="de-DE" sz="1200" b="1" dirty="0">
                  <a:solidFill>
                    <a:srgbClr val="FFFFFF"/>
                  </a:solidFill>
                </a:rPr>
                <a:t> </a:t>
              </a:r>
              <a:endParaRPr lang="de-DE" sz="1200" b="1" dirty="0" smtClean="0">
                <a:solidFill>
                  <a:srgbClr val="FFFFFF"/>
                </a:solidFill>
              </a:endParaRPr>
            </a:p>
            <a:p>
              <a:r>
                <a:rPr lang="de-DE" sz="1200" b="1" dirty="0" smtClean="0">
                  <a:solidFill>
                    <a:srgbClr val="FFFFFF"/>
                  </a:solidFill>
                </a:rPr>
                <a:t>&amp; </a:t>
              </a:r>
              <a:r>
                <a:rPr lang="de-DE" sz="1200" b="1" dirty="0" err="1">
                  <a:solidFill>
                    <a:srgbClr val="FFFFFF"/>
                  </a:solidFill>
                </a:rPr>
                <a:t>Oceania</a:t>
              </a:r>
              <a:endParaRPr lang="de-DE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6" name="Textfeld 65"/>
          <p:cNvSpPr txBox="1"/>
          <p:nvPr/>
        </p:nvSpPr>
        <p:spPr>
          <a:xfrm>
            <a:off x="3093692" y="4509120"/>
            <a:ext cx="583264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Afghanistan,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Australia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Bangladesh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Bhutan,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Cambodia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China,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India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Indonesia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Japan, Laos, Malaysia, Myanmar, Nepal, New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Zealand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Pakistan, Papua New Guinea, Philippines,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Singapore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Sri 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Lanka, Thailand, Vietnam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395536" y="5157192"/>
            <a:ext cx="1617664" cy="576064"/>
            <a:chOff x="395536" y="5157192"/>
            <a:chExt cx="1617664" cy="576064"/>
          </a:xfrm>
        </p:grpSpPr>
        <p:sp>
          <p:nvSpPr>
            <p:cNvPr id="68" name="Rechteck 67"/>
            <p:cNvSpPr/>
            <p:nvPr/>
          </p:nvSpPr>
          <p:spPr>
            <a:xfrm>
              <a:off x="395536" y="5157192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395536" y="5301208"/>
              <a:ext cx="16176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 err="1">
                  <a:solidFill>
                    <a:srgbClr val="FFFFFF"/>
                  </a:solidFill>
                </a:rPr>
                <a:t>Middle</a:t>
              </a:r>
              <a:r>
                <a:rPr lang="de-DE" sz="1200" b="1" dirty="0">
                  <a:solidFill>
                    <a:srgbClr val="FFFFFF"/>
                  </a:solidFill>
                </a:rPr>
                <a:t> East</a:t>
              </a:r>
            </a:p>
          </p:txBody>
        </p:sp>
      </p:grpSp>
      <p:sp>
        <p:nvSpPr>
          <p:cNvPr id="70" name="Textfeld 69"/>
          <p:cNvSpPr txBox="1"/>
          <p:nvPr/>
        </p:nvSpPr>
        <p:spPr>
          <a:xfrm>
            <a:off x="3093692" y="5229200"/>
            <a:ext cx="583264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Iran,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Iraq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Israel, Jordan, Kuwait,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Lebanon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u="sng" dirty="0" err="1" smtClean="0">
                <a:solidFill>
                  <a:schemeClr val="bg1">
                    <a:lumMod val="75000"/>
                  </a:schemeClr>
                </a:solidFill>
              </a:rPr>
              <a:t>Qatar</a:t>
            </a:r>
            <a:r>
              <a:rPr lang="de-DE" sz="1000" u="sng" dirty="0" smtClean="0">
                <a:solidFill>
                  <a:schemeClr val="bg1">
                    <a:lumMod val="75000"/>
                  </a:schemeClr>
                </a:solidFill>
              </a:rPr>
              <a:t> (42)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Saudi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Arabia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Turkey, United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Arab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 Emirates,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Yemen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619672" y="1383740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12.211</a:t>
            </a:r>
            <a:endParaRPr lang="de-DE" sz="1600" b="1" dirty="0">
              <a:solidFill>
                <a:srgbClr val="396EAC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835696" y="2010326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3.751</a:t>
            </a:r>
            <a:endParaRPr lang="de-DE" sz="1600" b="1" dirty="0">
              <a:solidFill>
                <a:srgbClr val="396EAC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835696" y="2658398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554</a:t>
            </a:r>
            <a:endParaRPr lang="de-DE" sz="1600" b="1" dirty="0">
              <a:solidFill>
                <a:srgbClr val="396EAC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835696" y="3306470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333</a:t>
            </a:r>
            <a:endParaRPr lang="de-DE" sz="1600" b="1" dirty="0">
              <a:solidFill>
                <a:srgbClr val="396EAC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835696" y="3954542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286</a:t>
            </a:r>
            <a:endParaRPr lang="de-DE" sz="1600" b="1" dirty="0">
              <a:solidFill>
                <a:srgbClr val="396EAC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1835696" y="4602614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177</a:t>
            </a:r>
            <a:endParaRPr lang="de-DE" sz="1600" b="1" dirty="0">
              <a:solidFill>
                <a:srgbClr val="396EAC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835696" y="5250686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177</a:t>
            </a:r>
            <a:endParaRPr lang="de-DE" sz="1600" b="1" dirty="0">
              <a:solidFill>
                <a:srgbClr val="396EAC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 rot="5400000">
            <a:off x="8352419" y="-170895"/>
            <a:ext cx="360041" cy="122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8028382" y="188640"/>
            <a:ext cx="115213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96EAC"/>
                </a:solidFill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1979712" y="5877272"/>
            <a:ext cx="6712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396EAC"/>
                </a:solidFill>
              </a:rPr>
              <a:t>17.489</a:t>
            </a:r>
            <a:endParaRPr lang="en-US" altLang="en-US" sz="1600" dirty="0" smtClean="0">
              <a:solidFill>
                <a:srgbClr val="396EA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3" grpId="1" build="allAtOnce"/>
      <p:bldP spid="50" grpId="0" animBg="1"/>
      <p:bldP spid="54" grpId="0" animBg="1"/>
      <p:bldP spid="62" grpId="0" animBg="1"/>
      <p:bldP spid="66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WeltkarteMitLaendergrenz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 r="3548" b="14382"/>
          <a:stretch/>
        </p:blipFill>
        <p:spPr>
          <a:xfrm>
            <a:off x="0" y="914400"/>
            <a:ext cx="9144000" cy="5367867"/>
          </a:xfrm>
          <a:prstGeom prst="rect">
            <a:avLst/>
          </a:prstGeom>
        </p:spPr>
      </p:pic>
      <p:sp>
        <p:nvSpPr>
          <p:cNvPr id="17411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0C3130-B3DA-4229-A6CC-3378B18D823C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17415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7504" y="4576330"/>
            <a:ext cx="1080120" cy="738664"/>
          </a:xfrm>
          <a:prstGeom prst="rect">
            <a:avLst/>
          </a:prstGeom>
          <a:solidFill>
            <a:srgbClr val="9DB8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&lt;100 </a:t>
            </a:r>
            <a:r>
              <a:rPr lang="de-AT" sz="1200" dirty="0" err="1" smtClean="0">
                <a:solidFill>
                  <a:schemeClr val="bg1"/>
                </a:solidFill>
              </a:rPr>
              <a:t>Participants</a:t>
            </a:r>
            <a:r>
              <a:rPr lang="de-AT" sz="1200" dirty="0" smtClean="0">
                <a:solidFill>
                  <a:schemeClr val="bg1"/>
                </a:solidFill>
              </a:rPr>
              <a:t>/ Country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7504" y="5426640"/>
            <a:ext cx="1080120" cy="738664"/>
          </a:xfrm>
          <a:prstGeom prst="rect">
            <a:avLst/>
          </a:prstGeom>
          <a:solidFill>
            <a:srgbClr val="396E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&gt;</a:t>
            </a:r>
            <a:r>
              <a:rPr lang="de-AT" dirty="0" smtClean="0">
                <a:solidFill>
                  <a:schemeClr val="bg1"/>
                </a:solidFill>
              </a:rPr>
              <a:t>100 </a:t>
            </a:r>
            <a:r>
              <a:rPr lang="de-AT" sz="1200" dirty="0" err="1" smtClean="0">
                <a:solidFill>
                  <a:schemeClr val="bg1"/>
                </a:solidFill>
              </a:rPr>
              <a:t>Participants</a:t>
            </a:r>
            <a:r>
              <a:rPr lang="de-AT" sz="1200" dirty="0" smtClean="0">
                <a:solidFill>
                  <a:schemeClr val="bg1"/>
                </a:solidFill>
              </a:rPr>
              <a:t>/ Country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Global Penetration </a:t>
            </a:r>
            <a:r>
              <a:rPr lang="de-AT" altLang="de-DE" sz="2400" b="1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altLang="de-DE" sz="2400" b="1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400" b="1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altLang="de-DE" sz="2400" b="1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OMI, 1993–2015</a:t>
            </a:r>
          </a:p>
        </p:txBody>
      </p:sp>
      <p:sp>
        <p:nvSpPr>
          <p:cNvPr id="8" name="Rechteck 7"/>
          <p:cNvSpPr/>
          <p:nvPr/>
        </p:nvSpPr>
        <p:spPr>
          <a:xfrm>
            <a:off x="4406652" y="1030670"/>
            <a:ext cx="1368152" cy="690463"/>
          </a:xfrm>
          <a:prstGeom prst="rect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C1B892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406652" y="1073063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rgbClr val="396EAC"/>
                </a:solidFill>
              </a:rPr>
              <a:t>Central &amp; </a:t>
            </a:r>
            <a:endParaRPr lang="de-DE" sz="1200" b="1" dirty="0" smtClean="0">
              <a:solidFill>
                <a:srgbClr val="396EAC"/>
              </a:solidFill>
            </a:endParaRPr>
          </a:p>
          <a:p>
            <a:pPr algn="ctr"/>
            <a:r>
              <a:rPr lang="de-DE" sz="1200" b="1" dirty="0" smtClean="0">
                <a:solidFill>
                  <a:srgbClr val="396EAC"/>
                </a:solidFill>
              </a:rPr>
              <a:t>Eastern Europe</a:t>
            </a:r>
          </a:p>
          <a:p>
            <a:pPr algn="ctr"/>
            <a:r>
              <a:rPr lang="de-DE" sz="1200" b="1" dirty="0" smtClean="0">
                <a:solidFill>
                  <a:srgbClr val="396EAC"/>
                </a:solidFill>
              </a:rPr>
              <a:t>12.211</a:t>
            </a:r>
            <a:endParaRPr lang="de-DE" sz="1200" b="1" dirty="0">
              <a:solidFill>
                <a:srgbClr val="396EAC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308304" y="2450503"/>
            <a:ext cx="1368152" cy="690463"/>
          </a:xfrm>
          <a:prstGeom prst="rect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C1B892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236296" y="2492896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rgbClr val="396EAC"/>
                </a:solidFill>
              </a:rPr>
              <a:t>South </a:t>
            </a:r>
            <a:r>
              <a:rPr lang="de-DE" sz="1200" b="1" dirty="0" err="1">
                <a:solidFill>
                  <a:srgbClr val="396EAC"/>
                </a:solidFill>
              </a:rPr>
              <a:t>Caucasus</a:t>
            </a:r>
            <a:r>
              <a:rPr lang="de-DE" sz="1200" b="1" dirty="0">
                <a:solidFill>
                  <a:srgbClr val="396EAC"/>
                </a:solidFill>
              </a:rPr>
              <a:t> </a:t>
            </a:r>
            <a:r>
              <a:rPr lang="de-DE" sz="1200" b="1" dirty="0" smtClean="0">
                <a:solidFill>
                  <a:srgbClr val="396EAC"/>
                </a:solidFill>
              </a:rPr>
              <a:t/>
            </a:r>
            <a:br>
              <a:rPr lang="de-DE" sz="1200" b="1" dirty="0" smtClean="0">
                <a:solidFill>
                  <a:srgbClr val="396EAC"/>
                </a:solidFill>
              </a:rPr>
            </a:br>
            <a:r>
              <a:rPr lang="de-DE" sz="1200" b="1" dirty="0" smtClean="0">
                <a:solidFill>
                  <a:srgbClr val="396EAC"/>
                </a:solidFill>
              </a:rPr>
              <a:t>&amp; </a:t>
            </a:r>
            <a:r>
              <a:rPr lang="de-DE" sz="1200" b="1" dirty="0">
                <a:solidFill>
                  <a:srgbClr val="396EAC"/>
                </a:solidFill>
              </a:rPr>
              <a:t>Central </a:t>
            </a:r>
            <a:r>
              <a:rPr lang="de-DE" sz="1200" b="1" dirty="0" err="1" smtClean="0">
                <a:solidFill>
                  <a:srgbClr val="396EAC"/>
                </a:solidFill>
              </a:rPr>
              <a:t>Asia</a:t>
            </a:r>
            <a:endParaRPr lang="de-DE" sz="1200" b="1" dirty="0" smtClean="0">
              <a:solidFill>
                <a:srgbClr val="396EAC"/>
              </a:solidFill>
            </a:endParaRPr>
          </a:p>
          <a:p>
            <a:pPr algn="ctr"/>
            <a:r>
              <a:rPr lang="de-DE" sz="1200" b="1" dirty="0" smtClean="0">
                <a:solidFill>
                  <a:srgbClr val="396EAC"/>
                </a:solidFill>
              </a:rPr>
              <a:t>3.751</a:t>
            </a:r>
            <a:endParaRPr lang="de-DE" sz="1200" b="1" dirty="0">
              <a:solidFill>
                <a:srgbClr val="396EAC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7502" y="3098577"/>
            <a:ext cx="1368154" cy="690463"/>
          </a:xfrm>
          <a:prstGeom prst="rect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C1B892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07502" y="3140970"/>
            <a:ext cx="136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rgbClr val="396EAC"/>
                </a:solidFill>
              </a:rPr>
              <a:t>North &amp; South </a:t>
            </a:r>
            <a:r>
              <a:rPr lang="de-DE" sz="1200" b="1" dirty="0" err="1" smtClean="0">
                <a:solidFill>
                  <a:srgbClr val="396EAC"/>
                </a:solidFill>
              </a:rPr>
              <a:t>America</a:t>
            </a:r>
            <a:endParaRPr lang="de-DE" sz="1200" b="1" dirty="0" smtClean="0">
              <a:solidFill>
                <a:srgbClr val="396EAC"/>
              </a:solidFill>
            </a:endParaRPr>
          </a:p>
          <a:p>
            <a:pPr algn="ctr"/>
            <a:r>
              <a:rPr lang="de-DE" sz="1200" b="1" dirty="0" smtClean="0">
                <a:solidFill>
                  <a:srgbClr val="396EAC"/>
                </a:solidFill>
              </a:rPr>
              <a:t>333</a:t>
            </a:r>
            <a:endParaRPr lang="de-DE" sz="1200" b="1" dirty="0">
              <a:solidFill>
                <a:srgbClr val="396EAC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364088" y="4898777"/>
            <a:ext cx="1368152" cy="690463"/>
          </a:xfrm>
          <a:prstGeom prst="rect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C1B892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364088" y="4941170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err="1">
                <a:solidFill>
                  <a:srgbClr val="396EAC"/>
                </a:solidFill>
              </a:rPr>
              <a:t>Southeast</a:t>
            </a:r>
            <a:r>
              <a:rPr lang="de-DE" sz="1200" b="1" dirty="0">
                <a:solidFill>
                  <a:srgbClr val="396EAC"/>
                </a:solidFill>
              </a:rPr>
              <a:t> </a:t>
            </a:r>
            <a:r>
              <a:rPr lang="de-DE" sz="1200" b="1" dirty="0" err="1">
                <a:solidFill>
                  <a:srgbClr val="396EAC"/>
                </a:solidFill>
              </a:rPr>
              <a:t>Asia</a:t>
            </a:r>
            <a:r>
              <a:rPr lang="de-DE" sz="1200" b="1" dirty="0">
                <a:solidFill>
                  <a:srgbClr val="396EAC"/>
                </a:solidFill>
              </a:rPr>
              <a:t> </a:t>
            </a:r>
          </a:p>
          <a:p>
            <a:pPr algn="ctr"/>
            <a:r>
              <a:rPr lang="de-DE" sz="1200" b="1" dirty="0">
                <a:solidFill>
                  <a:srgbClr val="396EAC"/>
                </a:solidFill>
              </a:rPr>
              <a:t>&amp; </a:t>
            </a:r>
            <a:r>
              <a:rPr lang="de-DE" sz="1200" b="1" dirty="0" err="1" smtClean="0">
                <a:solidFill>
                  <a:srgbClr val="396EAC"/>
                </a:solidFill>
              </a:rPr>
              <a:t>Oceania</a:t>
            </a:r>
            <a:endParaRPr lang="de-DE" sz="1200" b="1" dirty="0" smtClean="0">
              <a:solidFill>
                <a:srgbClr val="396EAC"/>
              </a:solidFill>
            </a:endParaRPr>
          </a:p>
          <a:p>
            <a:pPr algn="ctr"/>
            <a:r>
              <a:rPr lang="de-DE" sz="1200" b="1" dirty="0" smtClean="0">
                <a:solidFill>
                  <a:srgbClr val="396EAC"/>
                </a:solidFill>
              </a:rPr>
              <a:t>117</a:t>
            </a:r>
            <a:endParaRPr lang="de-DE" sz="1200" b="1" dirty="0">
              <a:solidFill>
                <a:srgbClr val="396EAC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148064" y="3962673"/>
            <a:ext cx="1368152" cy="690463"/>
          </a:xfrm>
          <a:prstGeom prst="rect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C1B892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148064" y="4077074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err="1" smtClean="0">
                <a:solidFill>
                  <a:srgbClr val="396EAC"/>
                </a:solidFill>
              </a:rPr>
              <a:t>Middle</a:t>
            </a:r>
            <a:r>
              <a:rPr lang="de-DE" sz="1200" b="1" dirty="0" smtClean="0">
                <a:solidFill>
                  <a:srgbClr val="396EAC"/>
                </a:solidFill>
              </a:rPr>
              <a:t> East</a:t>
            </a:r>
          </a:p>
          <a:p>
            <a:pPr algn="ctr"/>
            <a:r>
              <a:rPr lang="de-DE" sz="1200" b="1" dirty="0" smtClean="0">
                <a:solidFill>
                  <a:srgbClr val="396EAC"/>
                </a:solidFill>
              </a:rPr>
              <a:t>117</a:t>
            </a:r>
            <a:endParaRPr lang="de-DE" sz="1200" b="1" dirty="0">
              <a:solidFill>
                <a:srgbClr val="396EAC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987824" y="4610745"/>
            <a:ext cx="1368152" cy="690463"/>
          </a:xfrm>
          <a:prstGeom prst="rect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>
              <a:solidFill>
                <a:srgbClr val="C1B892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987824" y="4725147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err="1">
                <a:solidFill>
                  <a:srgbClr val="396EAC"/>
                </a:solidFill>
              </a:rPr>
              <a:t>Africa</a:t>
            </a:r>
            <a:endParaRPr lang="de-DE" sz="1200" b="1" dirty="0">
              <a:solidFill>
                <a:srgbClr val="396EAC"/>
              </a:solidFill>
            </a:endParaRPr>
          </a:p>
          <a:p>
            <a:pPr algn="ctr"/>
            <a:r>
              <a:rPr lang="de-DE" sz="1200" b="1" dirty="0" smtClean="0">
                <a:solidFill>
                  <a:srgbClr val="396EAC"/>
                </a:solidFill>
              </a:rPr>
              <a:t>286</a:t>
            </a:r>
            <a:endParaRPr lang="de-DE" sz="1200" b="1" dirty="0">
              <a:solidFill>
                <a:srgbClr val="396EAC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440124" y="1606732"/>
            <a:ext cx="1368152" cy="690463"/>
          </a:xfrm>
          <a:prstGeom prst="rect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C1B892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440124" y="1721133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rgbClr val="396EAC"/>
                </a:solidFill>
              </a:rPr>
              <a:t>Western </a:t>
            </a:r>
            <a:r>
              <a:rPr lang="de-DE" sz="1200" b="1" dirty="0" smtClean="0">
                <a:solidFill>
                  <a:srgbClr val="396EAC"/>
                </a:solidFill>
              </a:rPr>
              <a:t>Europe</a:t>
            </a:r>
          </a:p>
          <a:p>
            <a:pPr algn="ctr"/>
            <a:r>
              <a:rPr lang="de-DE" sz="1200" b="1" dirty="0" smtClean="0">
                <a:solidFill>
                  <a:srgbClr val="396EAC"/>
                </a:solidFill>
              </a:rPr>
              <a:t>554</a:t>
            </a:r>
            <a:endParaRPr lang="de-DE" sz="1200" b="1" dirty="0">
              <a:solidFill>
                <a:srgbClr val="396E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562E44-627E-41B6-9FF6-C4789063436F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14000" y="1916832"/>
            <a:ext cx="8424936" cy="609398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All Seminar Alumni </a:t>
            </a:r>
            <a:r>
              <a:rPr lang="de-AT" sz="1400" dirty="0" err="1" smtClean="0"/>
              <a:t>are</a:t>
            </a:r>
            <a:r>
              <a:rPr lang="de-AT" sz="1400" dirty="0" smtClean="0"/>
              <a:t> </a:t>
            </a:r>
            <a:r>
              <a:rPr lang="de-AT" sz="1400" dirty="0" err="1" smtClean="0"/>
              <a:t>eligible</a:t>
            </a:r>
            <a:r>
              <a:rPr lang="de-AT" sz="1400" dirty="0" smtClean="0"/>
              <a:t> </a:t>
            </a:r>
            <a:r>
              <a:rPr lang="de-AT" sz="1400" dirty="0" err="1" smtClean="0"/>
              <a:t>for</a:t>
            </a:r>
            <a:r>
              <a:rPr lang="de-AT" sz="1400" dirty="0" smtClean="0"/>
              <a:t> </a:t>
            </a:r>
            <a:r>
              <a:rPr lang="de-AT" sz="1400" dirty="0" err="1" smtClean="0"/>
              <a:t>up</a:t>
            </a:r>
            <a:r>
              <a:rPr lang="de-AT" sz="1400" dirty="0" smtClean="0"/>
              <a:t> </a:t>
            </a:r>
            <a:r>
              <a:rPr lang="de-AT" sz="1400" dirty="0" err="1" smtClean="0"/>
              <a:t>to</a:t>
            </a:r>
            <a:r>
              <a:rPr lang="de-AT" sz="1400" dirty="0" smtClean="0"/>
              <a:t> 3 x 1-month Clinical </a:t>
            </a:r>
            <a:r>
              <a:rPr lang="de-AT" sz="1400" dirty="0" err="1" smtClean="0"/>
              <a:t>Observerships</a:t>
            </a:r>
            <a:r>
              <a:rPr lang="de-AT" sz="1400" dirty="0" smtClean="0"/>
              <a:t> </a:t>
            </a:r>
            <a:br>
              <a:rPr lang="de-AT" sz="1400" dirty="0" smtClean="0"/>
            </a:br>
            <a:r>
              <a:rPr lang="de-AT" sz="1400" dirty="0" smtClean="0"/>
              <a:t>in Austrian </a:t>
            </a:r>
            <a:r>
              <a:rPr lang="de-AT" sz="1400" dirty="0" err="1" smtClean="0"/>
              <a:t>and</a:t>
            </a:r>
            <a:r>
              <a:rPr lang="de-AT" sz="1400" dirty="0" smtClean="0"/>
              <a:t> American Hospitals</a:t>
            </a:r>
            <a:endParaRPr lang="de-AT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414000" y="5178678"/>
            <a:ext cx="2141776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AT" sz="1400" dirty="0" smtClean="0"/>
              <a:t>Hands-on Training – Experience Exchange</a:t>
            </a:r>
            <a:endParaRPr lang="de-AT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2627784" y="5197842"/>
            <a:ext cx="165618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New </a:t>
            </a:r>
            <a:r>
              <a:rPr lang="de-AT" sz="1400" dirty="0" err="1" smtClean="0"/>
              <a:t>Techniques</a:t>
            </a:r>
            <a:r>
              <a:rPr lang="de-AT" sz="1400" dirty="0" smtClean="0"/>
              <a:t> </a:t>
            </a:r>
            <a:r>
              <a:rPr lang="de-AT" sz="1400" dirty="0" err="1" smtClean="0"/>
              <a:t>and</a:t>
            </a:r>
            <a:r>
              <a:rPr lang="de-AT" sz="1400" dirty="0" smtClean="0"/>
              <a:t> Treatment </a:t>
            </a:r>
            <a:r>
              <a:rPr lang="de-AT" sz="1400" dirty="0" err="1" smtClean="0"/>
              <a:t>Protocols</a:t>
            </a:r>
            <a:endParaRPr lang="de-AT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0" y="5197842"/>
            <a:ext cx="244827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 err="1" smtClean="0"/>
              <a:t>Build</a:t>
            </a:r>
            <a:r>
              <a:rPr lang="de-AT" sz="1400" dirty="0" smtClean="0"/>
              <a:t> Cross-</a:t>
            </a:r>
            <a:r>
              <a:rPr lang="de-AT" sz="1400" dirty="0" err="1" smtClean="0"/>
              <a:t>Border</a:t>
            </a:r>
            <a:r>
              <a:rPr lang="de-AT" sz="1400" dirty="0" smtClean="0"/>
              <a:t> </a:t>
            </a:r>
          </a:p>
          <a:p>
            <a:r>
              <a:rPr lang="de-AT" sz="1400" dirty="0" smtClean="0"/>
              <a:t>Professional </a:t>
            </a:r>
            <a:r>
              <a:rPr lang="de-AT" sz="1400" dirty="0" err="1" smtClean="0"/>
              <a:t>and</a:t>
            </a:r>
            <a:r>
              <a:rPr lang="de-AT" sz="1400" dirty="0" smtClean="0"/>
              <a:t> Personal </a:t>
            </a:r>
            <a:r>
              <a:rPr lang="de-AT" sz="1400" dirty="0" err="1" smtClean="0"/>
              <a:t>Relationships</a:t>
            </a:r>
            <a:endParaRPr lang="de-AT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6876256" y="5197842"/>
            <a:ext cx="226774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 err="1" smtClean="0"/>
              <a:t>Establish</a:t>
            </a:r>
            <a:r>
              <a:rPr lang="de-AT" sz="1400" dirty="0" smtClean="0"/>
              <a:t> Joint Research </a:t>
            </a:r>
          </a:p>
          <a:p>
            <a:r>
              <a:rPr lang="de-AT" sz="1400" dirty="0" smtClean="0"/>
              <a:t>Projects </a:t>
            </a:r>
            <a:r>
              <a:rPr lang="de-AT" sz="1400" dirty="0" err="1" smtClean="0"/>
              <a:t>and</a:t>
            </a:r>
            <a:r>
              <a:rPr lang="de-AT" sz="1400" dirty="0" smtClean="0"/>
              <a:t> </a:t>
            </a:r>
            <a:br>
              <a:rPr lang="de-AT" sz="1400" dirty="0" smtClean="0"/>
            </a:br>
            <a:r>
              <a:rPr lang="de-AT" sz="1400" dirty="0" smtClean="0"/>
              <a:t>Collaborative Studies</a:t>
            </a:r>
            <a:endParaRPr lang="de-AT" sz="140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Experience Exchange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 rot="5400000">
            <a:off x="8514184" y="-9125"/>
            <a:ext cx="360041" cy="899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8388422" y="251356"/>
            <a:ext cx="720082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96EAC"/>
                </a:solidFill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14000" y="1412776"/>
            <a:ext cx="7326352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OMI – Clinical </a:t>
            </a:r>
            <a:r>
              <a:rPr lang="de-AT" sz="2200" b="1" dirty="0" err="1" smtClean="0">
                <a:solidFill>
                  <a:srgbClr val="396EAC"/>
                </a:solidFill>
                <a:cs typeface="Arial" pitchFamily="34" charset="0"/>
              </a:rPr>
              <a:t>Observerships</a:t>
            </a:r>
            <a:endParaRPr lang="de-AT" sz="2200" b="1" dirty="0">
              <a:solidFill>
                <a:srgbClr val="396EAC"/>
              </a:solidFill>
              <a:cs typeface="Arial" pitchFamily="34" charset="0"/>
            </a:endParaRPr>
          </a:p>
        </p:txBody>
      </p:sp>
      <p:pic>
        <p:nvPicPr>
          <p:cNvPr id="6" name="Bild 5" descr="Experience Exchan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8" y="2749570"/>
            <a:ext cx="8759750" cy="2071206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 rot="5400000">
            <a:off x="8352419" y="-170895"/>
            <a:ext cx="360041" cy="122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8028382" y="188640"/>
            <a:ext cx="115213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96EAC"/>
                </a:solidFill>
                <a:cs typeface="Arial" panose="020B0604020202020204" pitchFamily="34" charset="0"/>
              </a:rPr>
              <a:t>STEP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20492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767D93-FCD7-485F-B8AE-377C2E97B1ED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OMI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Observerships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Country, 1993–2015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5536" y="5877272"/>
            <a:ext cx="21559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C1B892"/>
                </a:solidFill>
              </a:rPr>
              <a:t>Observers:</a:t>
            </a:r>
            <a:endParaRPr lang="en-US" altLang="en-US" sz="1600" dirty="0" smtClean="0">
              <a:solidFill>
                <a:srgbClr val="396EAC"/>
              </a:solidFill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395536" y="1268760"/>
            <a:ext cx="1617664" cy="576064"/>
            <a:chOff x="395536" y="1268760"/>
            <a:chExt cx="1617664" cy="576064"/>
          </a:xfrm>
        </p:grpSpPr>
        <p:sp>
          <p:nvSpPr>
            <p:cNvPr id="10" name="Rechteck 9"/>
            <p:cNvSpPr/>
            <p:nvPr/>
          </p:nvSpPr>
          <p:spPr>
            <a:xfrm>
              <a:off x="395536" y="1268760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95536" y="1311151"/>
              <a:ext cx="1617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</a:rPr>
                <a:t>Central &amp; </a:t>
              </a:r>
              <a:endParaRPr lang="de-DE" sz="1200" b="1" dirty="0" smtClean="0">
                <a:solidFill>
                  <a:schemeClr val="bg1"/>
                </a:solidFill>
              </a:endParaRPr>
            </a:p>
            <a:p>
              <a:r>
                <a:rPr lang="de-DE" sz="1200" b="1" dirty="0" smtClean="0">
                  <a:solidFill>
                    <a:schemeClr val="bg1"/>
                  </a:solidFill>
                </a:rPr>
                <a:t>Eastern Europe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2987824" y="1203623"/>
            <a:ext cx="5832648" cy="64120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Albania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Belarus,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Bosnia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Herzegovina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Bulgaria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Croatia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Czech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Republic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Estonia,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Hungary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Kosovo,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Latvia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Lithuania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Macedonia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Moldova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Montenegro,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Poland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Romania,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Russia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Serbia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Slovakia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Slovenia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Ukraine</a:t>
            </a:r>
          </a:p>
        </p:txBody>
      </p:sp>
      <p:sp>
        <p:nvSpPr>
          <p:cNvPr id="15" name="Rechteck 14"/>
          <p:cNvSpPr/>
          <p:nvPr/>
        </p:nvSpPr>
        <p:spPr>
          <a:xfrm>
            <a:off x="1767061" y="1372706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1.476</a:t>
            </a:r>
            <a:endParaRPr lang="de-DE" sz="1600" b="1" dirty="0">
              <a:solidFill>
                <a:srgbClr val="396EAC"/>
              </a:solidFill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395536" y="1916832"/>
            <a:ext cx="1440160" cy="576064"/>
            <a:chOff x="395536" y="1916832"/>
            <a:chExt cx="1440160" cy="576064"/>
          </a:xfrm>
        </p:grpSpPr>
        <p:sp>
          <p:nvSpPr>
            <p:cNvPr id="16" name="Rechteck 15"/>
            <p:cNvSpPr/>
            <p:nvPr/>
          </p:nvSpPr>
          <p:spPr>
            <a:xfrm>
              <a:off x="395536" y="1916832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95536" y="1959223"/>
              <a:ext cx="14401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</a:rPr>
                <a:t>South </a:t>
              </a:r>
              <a:r>
                <a:rPr lang="de-DE" sz="1200" b="1" dirty="0" err="1">
                  <a:solidFill>
                    <a:schemeClr val="bg1"/>
                  </a:solidFill>
                </a:rPr>
                <a:t>Caucasus</a:t>
              </a:r>
              <a:r>
                <a:rPr lang="de-DE" sz="1200" b="1" dirty="0">
                  <a:solidFill>
                    <a:schemeClr val="bg1"/>
                  </a:solidFill>
                </a:rPr>
                <a:t> &amp; Central </a:t>
              </a:r>
              <a:r>
                <a:rPr lang="de-DE" sz="1200" b="1" dirty="0" err="1">
                  <a:solidFill>
                    <a:schemeClr val="bg1"/>
                  </a:solidFill>
                </a:rPr>
                <a:t>Asia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2987824" y="2060848"/>
            <a:ext cx="583264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Armenia,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Azerbaijan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Georgia,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Kazakhstan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Kyrgyzstan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Mongolia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Tajikistan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</a:rPr>
              <a:t>Uzbekistan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767061" y="2020778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668</a:t>
            </a:r>
            <a:endParaRPr lang="de-DE" sz="1600" b="1" dirty="0">
              <a:solidFill>
                <a:srgbClr val="396EAC"/>
              </a:solidFill>
            </a:endParaRPr>
          </a:p>
        </p:txBody>
      </p:sp>
      <p:grpSp>
        <p:nvGrpSpPr>
          <p:cNvPr id="53" name="Gruppieren 52"/>
          <p:cNvGrpSpPr/>
          <p:nvPr/>
        </p:nvGrpSpPr>
        <p:grpSpPr>
          <a:xfrm>
            <a:off x="395536" y="3212976"/>
            <a:ext cx="1617664" cy="576064"/>
            <a:chOff x="395536" y="3212976"/>
            <a:chExt cx="1617664" cy="576064"/>
          </a:xfrm>
        </p:grpSpPr>
        <p:sp>
          <p:nvSpPr>
            <p:cNvPr id="26" name="Rechteck 25"/>
            <p:cNvSpPr/>
            <p:nvPr/>
          </p:nvSpPr>
          <p:spPr>
            <a:xfrm>
              <a:off x="395536" y="3212976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395536" y="3255367"/>
              <a:ext cx="1617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rgbClr val="FFFFFF"/>
                  </a:solidFill>
                </a:rPr>
                <a:t>North &amp; South </a:t>
              </a:r>
              <a:r>
                <a:rPr lang="de-DE" sz="1200" b="1" dirty="0" err="1">
                  <a:solidFill>
                    <a:srgbClr val="FFFFFF"/>
                  </a:solidFill>
                </a:rPr>
                <a:t>America</a:t>
              </a:r>
              <a:endParaRPr lang="de-DE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2987824" y="3356992"/>
            <a:ext cx="583264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Mexico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767061" y="3316922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4</a:t>
            </a:r>
            <a:endParaRPr lang="de-DE" sz="1600" b="1" dirty="0">
              <a:solidFill>
                <a:srgbClr val="396EAC"/>
              </a:solidFill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395536" y="2558033"/>
            <a:ext cx="1617664" cy="576064"/>
            <a:chOff x="395536" y="2558033"/>
            <a:chExt cx="1617664" cy="576064"/>
          </a:xfrm>
        </p:grpSpPr>
        <p:sp>
          <p:nvSpPr>
            <p:cNvPr id="30" name="Rechteck 29"/>
            <p:cNvSpPr/>
            <p:nvPr/>
          </p:nvSpPr>
          <p:spPr>
            <a:xfrm>
              <a:off x="395536" y="2558033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395536" y="2702049"/>
              <a:ext cx="16176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 err="1">
                  <a:solidFill>
                    <a:srgbClr val="FFFFFF"/>
                  </a:solidFill>
                </a:rPr>
                <a:t>Africa</a:t>
              </a:r>
              <a:endParaRPr lang="de-DE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2987824" y="2708920"/>
            <a:ext cx="583264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</a:rPr>
              <a:t>Congo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</a:rPr>
              <a:t>Ethiopia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, Nigeria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</a:rPr>
              <a:t>Tanzania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Uganda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767061" y="2661979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36</a:t>
            </a:r>
            <a:endParaRPr lang="de-DE" sz="1600" b="1" dirty="0">
              <a:solidFill>
                <a:srgbClr val="396EAC"/>
              </a:solidFill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395536" y="3854177"/>
            <a:ext cx="1617664" cy="576064"/>
            <a:chOff x="395536" y="3854177"/>
            <a:chExt cx="1617664" cy="576064"/>
          </a:xfrm>
        </p:grpSpPr>
        <p:sp>
          <p:nvSpPr>
            <p:cNvPr id="34" name="Rechteck 33"/>
            <p:cNvSpPr/>
            <p:nvPr/>
          </p:nvSpPr>
          <p:spPr>
            <a:xfrm>
              <a:off x="395536" y="3854177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395536" y="3896568"/>
              <a:ext cx="1617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 err="1">
                  <a:solidFill>
                    <a:srgbClr val="FFFFFF"/>
                  </a:solidFill>
                </a:rPr>
                <a:t>Southeast</a:t>
              </a:r>
              <a:r>
                <a:rPr lang="de-DE" sz="1200" b="1" dirty="0">
                  <a:solidFill>
                    <a:srgbClr val="FFFFFF"/>
                  </a:solidFill>
                </a:rPr>
                <a:t> </a:t>
              </a:r>
              <a:r>
                <a:rPr lang="de-DE" sz="1200" b="1" dirty="0" err="1">
                  <a:solidFill>
                    <a:srgbClr val="FFFFFF"/>
                  </a:solidFill>
                </a:rPr>
                <a:t>Asia</a:t>
              </a:r>
              <a:r>
                <a:rPr lang="de-DE" sz="1200" b="1" dirty="0">
                  <a:solidFill>
                    <a:srgbClr val="FFFFFF"/>
                  </a:solidFill>
                </a:rPr>
                <a:t> </a:t>
              </a:r>
              <a:endParaRPr lang="de-DE" sz="1200" b="1" dirty="0" smtClean="0">
                <a:solidFill>
                  <a:srgbClr val="FFFFFF"/>
                </a:solidFill>
              </a:endParaRPr>
            </a:p>
            <a:p>
              <a:r>
                <a:rPr lang="de-DE" sz="1200" b="1" dirty="0" smtClean="0">
                  <a:solidFill>
                    <a:srgbClr val="FFFFFF"/>
                  </a:solidFill>
                </a:rPr>
                <a:t>&amp; </a:t>
              </a:r>
              <a:r>
                <a:rPr lang="de-DE" sz="1200" b="1" dirty="0" err="1">
                  <a:solidFill>
                    <a:srgbClr val="FFFFFF"/>
                  </a:solidFill>
                </a:rPr>
                <a:t>Oceania</a:t>
              </a:r>
              <a:endParaRPr lang="de-DE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2987824" y="4005064"/>
            <a:ext cx="583264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Afghanistan, Papua 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New 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Guinea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767061" y="3958123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3</a:t>
            </a:r>
            <a:endParaRPr lang="de-DE" sz="1600" b="1" dirty="0">
              <a:solidFill>
                <a:srgbClr val="396EAC"/>
              </a:solidFill>
            </a:endParaRPr>
          </a:p>
        </p:txBody>
      </p:sp>
      <p:grpSp>
        <p:nvGrpSpPr>
          <p:cNvPr id="55" name="Gruppieren 54"/>
          <p:cNvGrpSpPr/>
          <p:nvPr/>
        </p:nvGrpSpPr>
        <p:grpSpPr>
          <a:xfrm>
            <a:off x="395536" y="4502249"/>
            <a:ext cx="1617664" cy="576064"/>
            <a:chOff x="395536" y="4502249"/>
            <a:chExt cx="1617664" cy="576064"/>
          </a:xfrm>
        </p:grpSpPr>
        <p:sp>
          <p:nvSpPr>
            <p:cNvPr id="38" name="Rechteck 37"/>
            <p:cNvSpPr/>
            <p:nvPr/>
          </p:nvSpPr>
          <p:spPr>
            <a:xfrm>
              <a:off x="395536" y="4502249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95536" y="4646265"/>
              <a:ext cx="16176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 err="1">
                  <a:solidFill>
                    <a:srgbClr val="FFFFFF"/>
                  </a:solidFill>
                </a:rPr>
                <a:t>Middle</a:t>
              </a:r>
              <a:r>
                <a:rPr lang="de-DE" sz="1200" b="1" dirty="0">
                  <a:solidFill>
                    <a:srgbClr val="FFFFFF"/>
                  </a:solidFill>
                </a:rPr>
                <a:t> East</a:t>
              </a:r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2987824" y="4622939"/>
            <a:ext cx="583264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</a:rPr>
              <a:t>Iraq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767061" y="4606195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3</a:t>
            </a:r>
            <a:endParaRPr lang="de-DE" sz="1600" b="1" dirty="0">
              <a:solidFill>
                <a:srgbClr val="396EAC"/>
              </a:solidFill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395536" y="5157192"/>
            <a:ext cx="1617664" cy="576064"/>
            <a:chOff x="395536" y="5157192"/>
            <a:chExt cx="1617664" cy="576064"/>
          </a:xfrm>
        </p:grpSpPr>
        <p:sp>
          <p:nvSpPr>
            <p:cNvPr id="42" name="Rechteck 41"/>
            <p:cNvSpPr/>
            <p:nvPr/>
          </p:nvSpPr>
          <p:spPr>
            <a:xfrm>
              <a:off x="395536" y="5157192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395536" y="5301208"/>
              <a:ext cx="16176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rgbClr val="FFFFFF"/>
                  </a:solidFill>
                </a:rPr>
                <a:t>Western Europe</a:t>
              </a:r>
            </a:p>
          </p:txBody>
        </p:sp>
      </p:grpSp>
      <p:sp>
        <p:nvSpPr>
          <p:cNvPr id="44" name="Textfeld 43"/>
          <p:cNvSpPr txBox="1"/>
          <p:nvPr/>
        </p:nvSpPr>
        <p:spPr>
          <a:xfrm>
            <a:off x="2987824" y="5271011"/>
            <a:ext cx="583264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Spain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United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Kingdom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1767061" y="5261138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2</a:t>
            </a:r>
            <a:endParaRPr lang="de-DE" sz="1600" b="1" dirty="0">
              <a:solidFill>
                <a:srgbClr val="396EAC"/>
              </a:solidFill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5148064" y="5819328"/>
            <a:ext cx="3273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C1B892"/>
                </a:solidFill>
              </a:rPr>
              <a:t>Observership (months): </a:t>
            </a:r>
            <a:r>
              <a:rPr lang="en-US" altLang="en-US" sz="1600" b="1" dirty="0" smtClean="0">
                <a:solidFill>
                  <a:srgbClr val="396EAC"/>
                </a:solidFill>
              </a:rPr>
              <a:t>3.002</a:t>
            </a:r>
            <a:endParaRPr lang="en-US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987824" y="5828853"/>
            <a:ext cx="193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C1B892"/>
                </a:solidFill>
              </a:rPr>
              <a:t>Countries: </a:t>
            </a:r>
            <a:r>
              <a:rPr lang="en-US" altLang="en-US" sz="1600" b="1" dirty="0" smtClean="0">
                <a:solidFill>
                  <a:srgbClr val="396EAC"/>
                </a:solidFill>
              </a:rPr>
              <a:t>40</a:t>
            </a:r>
            <a:endParaRPr lang="en-US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 rot="5400000">
            <a:off x="8352419" y="-170895"/>
            <a:ext cx="360041" cy="122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8028382" y="188640"/>
            <a:ext cx="115213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96EAC"/>
                </a:solidFill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2051720" y="5877272"/>
            <a:ext cx="6245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396EAC"/>
                </a:solidFill>
              </a:rPr>
              <a:t>2.192</a:t>
            </a:r>
            <a:endParaRPr lang="en-US" altLang="en-US" sz="1600" dirty="0" smtClean="0">
              <a:solidFill>
                <a:srgbClr val="396EA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8" grpId="0" animBg="1"/>
      <p:bldP spid="32" grpId="0" animBg="1"/>
      <p:bldP spid="36" grpId="0" animBg="1"/>
      <p:bldP spid="40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390F7F-893B-4683-A451-79D6F7A5F679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Capacity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Building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14000" y="1222317"/>
            <a:ext cx="819044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OMI </a:t>
            </a:r>
            <a:r>
              <a:rPr lang="de-AT" sz="2200" b="1" dirty="0" err="1" smtClean="0">
                <a:solidFill>
                  <a:srgbClr val="396EAC"/>
                </a:solidFill>
                <a:cs typeface="Arial" pitchFamily="34" charset="0"/>
              </a:rPr>
              <a:t>Symposia</a:t>
            </a: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 &amp; </a:t>
            </a:r>
            <a:r>
              <a:rPr lang="de-AT" sz="2200" b="1" dirty="0" err="1" smtClean="0">
                <a:solidFill>
                  <a:srgbClr val="396EAC"/>
                </a:solidFill>
                <a:cs typeface="Arial" pitchFamily="34" charset="0"/>
              </a:rPr>
              <a:t>Visiting</a:t>
            </a: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 </a:t>
            </a:r>
            <a:r>
              <a:rPr lang="de-AT" sz="2200" b="1" dirty="0" err="1" smtClean="0">
                <a:solidFill>
                  <a:srgbClr val="396EAC"/>
                </a:solidFill>
                <a:cs typeface="Arial" pitchFamily="34" charset="0"/>
              </a:rPr>
              <a:t>Professorships</a:t>
            </a:r>
            <a:endParaRPr lang="de-AT" sz="2200" b="1" dirty="0">
              <a:solidFill>
                <a:srgbClr val="396EAC"/>
              </a:solidFill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36096" y="2204864"/>
            <a:ext cx="3635896" cy="74789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AT" b="1" dirty="0" smtClean="0">
                <a:solidFill>
                  <a:srgbClr val="396EAC"/>
                </a:solidFill>
              </a:rPr>
              <a:t>2–3 </a:t>
            </a:r>
            <a:r>
              <a:rPr lang="de-AT" b="1" dirty="0" err="1" smtClean="0">
                <a:solidFill>
                  <a:srgbClr val="396EAC"/>
                </a:solidFill>
              </a:rPr>
              <a:t>day</a:t>
            </a:r>
            <a:r>
              <a:rPr lang="de-AT" b="1" dirty="0" smtClean="0">
                <a:solidFill>
                  <a:srgbClr val="396EAC"/>
                </a:solidFill>
              </a:rPr>
              <a:t> In-Country </a:t>
            </a:r>
            <a:r>
              <a:rPr lang="de-AT" b="1" dirty="0" err="1" smtClean="0">
                <a:solidFill>
                  <a:srgbClr val="396EAC"/>
                </a:solidFill>
              </a:rPr>
              <a:t>Symposia</a:t>
            </a:r>
            <a:r>
              <a:rPr lang="de-AT" b="1" dirty="0" smtClean="0">
                <a:solidFill>
                  <a:srgbClr val="396EAC"/>
                </a:solidFill>
              </a:rPr>
              <a:t> </a:t>
            </a:r>
            <a:br>
              <a:rPr lang="de-AT" b="1" dirty="0" smtClean="0">
                <a:solidFill>
                  <a:srgbClr val="396EAC"/>
                </a:solidFill>
              </a:rPr>
            </a:br>
            <a:r>
              <a:rPr lang="de-AT" b="1" dirty="0" err="1" smtClean="0">
                <a:solidFill>
                  <a:srgbClr val="396EAC"/>
                </a:solidFill>
              </a:rPr>
              <a:t>or</a:t>
            </a:r>
            <a:r>
              <a:rPr lang="de-AT" b="1" dirty="0" smtClean="0">
                <a:solidFill>
                  <a:srgbClr val="396EAC"/>
                </a:solidFill>
              </a:rPr>
              <a:t> </a:t>
            </a:r>
            <a:r>
              <a:rPr lang="de-AT" b="1" dirty="0" err="1" smtClean="0">
                <a:solidFill>
                  <a:srgbClr val="396EAC"/>
                </a:solidFill>
              </a:rPr>
              <a:t>Visiting</a:t>
            </a:r>
            <a:r>
              <a:rPr lang="de-AT" b="1" dirty="0" smtClean="0">
                <a:solidFill>
                  <a:srgbClr val="396EAC"/>
                </a:solidFill>
              </a:rPr>
              <a:t> </a:t>
            </a:r>
            <a:r>
              <a:rPr lang="de-AT" b="1" dirty="0" err="1" smtClean="0">
                <a:solidFill>
                  <a:srgbClr val="396EAC"/>
                </a:solidFill>
              </a:rPr>
              <a:t>Professorships</a:t>
            </a:r>
            <a:endParaRPr lang="de-AT" b="1" dirty="0" smtClean="0">
              <a:solidFill>
                <a:srgbClr val="396EAC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36096" y="4797152"/>
            <a:ext cx="3384376" cy="1080296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AT" b="1" dirty="0" err="1">
                <a:solidFill>
                  <a:srgbClr val="396EAC"/>
                </a:solidFill>
                <a:sym typeface="Wingdings" panose="05000000000000000000" pitchFamily="2" charset="2"/>
              </a:rPr>
              <a:t>R</a:t>
            </a:r>
            <a:r>
              <a:rPr lang="de-AT" b="1" dirty="0" err="1">
                <a:solidFill>
                  <a:srgbClr val="396EAC"/>
                </a:solidFill>
              </a:rPr>
              <a:t>each</a:t>
            </a:r>
            <a:r>
              <a:rPr lang="de-AT" b="1" dirty="0">
                <a:solidFill>
                  <a:srgbClr val="396EAC"/>
                </a:solidFill>
              </a:rPr>
              <a:t> a Larger </a:t>
            </a:r>
            <a:r>
              <a:rPr lang="de-AT" b="1" dirty="0" err="1">
                <a:solidFill>
                  <a:srgbClr val="396EAC"/>
                </a:solidFill>
              </a:rPr>
              <a:t>Audience</a:t>
            </a:r>
            <a:r>
              <a:rPr lang="de-AT" b="1" dirty="0">
                <a:solidFill>
                  <a:srgbClr val="396EAC"/>
                </a:solidFill>
              </a:rPr>
              <a:t> </a:t>
            </a:r>
            <a:r>
              <a:rPr lang="de-AT" b="1" dirty="0" smtClean="0">
                <a:solidFill>
                  <a:srgbClr val="396EAC"/>
                </a:solidFill>
              </a:rPr>
              <a:t/>
            </a:r>
            <a:br>
              <a:rPr lang="de-AT" b="1" dirty="0" smtClean="0">
                <a:solidFill>
                  <a:srgbClr val="396EAC"/>
                </a:solidFill>
              </a:rPr>
            </a:br>
            <a:r>
              <a:rPr lang="de-AT" b="1" dirty="0" err="1" smtClean="0">
                <a:solidFill>
                  <a:srgbClr val="396EAC"/>
                </a:solidFill>
              </a:rPr>
              <a:t>of</a:t>
            </a:r>
            <a:r>
              <a:rPr lang="de-AT" b="1" dirty="0" smtClean="0">
                <a:solidFill>
                  <a:srgbClr val="396EAC"/>
                </a:solidFill>
              </a:rPr>
              <a:t> </a:t>
            </a:r>
            <a:r>
              <a:rPr lang="de-AT" b="1" dirty="0" err="1">
                <a:solidFill>
                  <a:srgbClr val="396EAC"/>
                </a:solidFill>
              </a:rPr>
              <a:t>Local</a:t>
            </a:r>
            <a:r>
              <a:rPr lang="de-AT" b="1" dirty="0">
                <a:solidFill>
                  <a:srgbClr val="396EAC"/>
                </a:solidFill>
              </a:rPr>
              <a:t> </a:t>
            </a:r>
            <a:r>
              <a:rPr lang="de-AT" b="1" dirty="0" err="1">
                <a:solidFill>
                  <a:srgbClr val="396EAC"/>
                </a:solidFill>
              </a:rPr>
              <a:t>Healthcare</a:t>
            </a:r>
            <a:r>
              <a:rPr lang="de-AT" b="1" dirty="0">
                <a:solidFill>
                  <a:srgbClr val="396EAC"/>
                </a:solidFill>
              </a:rPr>
              <a:t> Professionals</a:t>
            </a:r>
          </a:p>
        </p:txBody>
      </p:sp>
      <p:pic>
        <p:nvPicPr>
          <p:cNvPr id="17" name="Bild 16" descr="Capacaty Buildi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6" t="53834" r="42021" b="38191"/>
          <a:stretch/>
        </p:blipFill>
        <p:spPr>
          <a:xfrm>
            <a:off x="6447481" y="3883959"/>
            <a:ext cx="1076847" cy="45823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638275" y="3204159"/>
            <a:ext cx="981397" cy="602216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1400" dirty="0" smtClean="0"/>
              <a:t>Regional </a:t>
            </a:r>
            <a:r>
              <a:rPr lang="de-AT" sz="1400" dirty="0" err="1" smtClean="0"/>
              <a:t>Faculty</a:t>
            </a:r>
            <a:endParaRPr lang="de-AT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3635896" y="3212976"/>
            <a:ext cx="1296144" cy="609398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1400" dirty="0" smtClean="0"/>
              <a:t>International </a:t>
            </a:r>
          </a:p>
          <a:p>
            <a:pPr algn="ctr">
              <a:lnSpc>
                <a:spcPct val="120000"/>
              </a:lnSpc>
            </a:pPr>
            <a:r>
              <a:rPr lang="de-AT" sz="1400" dirty="0" err="1" smtClean="0"/>
              <a:t>Faculty</a:t>
            </a:r>
            <a:endParaRPr lang="de-AT" sz="1400" dirty="0"/>
          </a:p>
        </p:txBody>
      </p:sp>
      <p:sp>
        <p:nvSpPr>
          <p:cNvPr id="26" name="Textfeld 25"/>
          <p:cNvSpPr txBox="1"/>
          <p:nvPr/>
        </p:nvSpPr>
        <p:spPr>
          <a:xfrm>
            <a:off x="2051720" y="3212976"/>
            <a:ext cx="1314215" cy="6093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1400" dirty="0" err="1" smtClean="0"/>
              <a:t>Organized</a:t>
            </a:r>
            <a:r>
              <a:rPr lang="de-AT" sz="1400" dirty="0" smtClean="0"/>
              <a:t> </a:t>
            </a:r>
            <a:r>
              <a:rPr lang="de-AT" sz="1400" dirty="0" err="1" smtClean="0"/>
              <a:t>by</a:t>
            </a:r>
            <a:r>
              <a:rPr lang="de-AT" sz="1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de-AT" sz="1400" dirty="0" err="1" smtClean="0"/>
              <a:t>Local</a:t>
            </a:r>
            <a:r>
              <a:rPr lang="de-AT" sz="1400" dirty="0" smtClean="0"/>
              <a:t> Fellow</a:t>
            </a:r>
            <a:endParaRPr lang="de-AT" sz="1400" dirty="0"/>
          </a:p>
        </p:txBody>
      </p:sp>
      <p:pic>
        <p:nvPicPr>
          <p:cNvPr id="27" name="Bild 17" descr="Capacaty Buildi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6" t="53834" r="42021" b="38191"/>
          <a:stretch/>
        </p:blipFill>
        <p:spPr>
          <a:xfrm>
            <a:off x="2019316" y="3861048"/>
            <a:ext cx="1184532" cy="504056"/>
          </a:xfrm>
          <a:prstGeom prst="rect">
            <a:avLst/>
          </a:prstGeom>
        </p:spPr>
      </p:pic>
      <p:pic>
        <p:nvPicPr>
          <p:cNvPr id="30" name="Bild 17" descr="Capacaty Buildin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6" t="53834" r="42021" b="38191"/>
          <a:stretch/>
        </p:blipFill>
        <p:spPr>
          <a:xfrm rot="5400000">
            <a:off x="1622280" y="3441922"/>
            <a:ext cx="451842" cy="192273"/>
          </a:xfrm>
          <a:prstGeom prst="rect">
            <a:avLst/>
          </a:prstGeom>
        </p:spPr>
      </p:pic>
      <p:pic>
        <p:nvPicPr>
          <p:cNvPr id="31" name="Bild 17" descr="Capacaty Buildin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6" t="53834" r="42021" b="38191"/>
          <a:stretch/>
        </p:blipFill>
        <p:spPr>
          <a:xfrm rot="16200000">
            <a:off x="3252385" y="3409644"/>
            <a:ext cx="451842" cy="192273"/>
          </a:xfrm>
          <a:prstGeom prst="rect">
            <a:avLst/>
          </a:prstGeom>
        </p:spPr>
      </p:pic>
      <p:pic>
        <p:nvPicPr>
          <p:cNvPr id="19" name="Bild 2" descr="Image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4" r="33748"/>
          <a:stretch/>
        </p:blipFill>
        <p:spPr>
          <a:xfrm>
            <a:off x="2073672" y="1844824"/>
            <a:ext cx="1346200" cy="1339518"/>
          </a:xfrm>
          <a:prstGeom prst="rect">
            <a:avLst/>
          </a:prstGeom>
        </p:spPr>
      </p:pic>
      <p:pic>
        <p:nvPicPr>
          <p:cNvPr id="21" name="Bild 2" descr="Image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5"/>
          <a:stretch/>
        </p:blipFill>
        <p:spPr>
          <a:xfrm>
            <a:off x="3635896" y="1844824"/>
            <a:ext cx="1393676" cy="1339518"/>
          </a:xfrm>
          <a:prstGeom prst="rect">
            <a:avLst/>
          </a:prstGeom>
        </p:spPr>
      </p:pic>
      <p:pic>
        <p:nvPicPr>
          <p:cNvPr id="22" name="Bild 21" descr="Imgae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t="16955" r="63649" b="72179"/>
          <a:stretch/>
        </p:blipFill>
        <p:spPr>
          <a:xfrm>
            <a:off x="1780828" y="2420888"/>
            <a:ext cx="342900" cy="317501"/>
          </a:xfrm>
          <a:prstGeom prst="rect">
            <a:avLst/>
          </a:prstGeom>
        </p:spPr>
      </p:pic>
      <p:pic>
        <p:nvPicPr>
          <p:cNvPr id="24" name="Bild 23" descr="Imgae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t="16955" r="63649" b="72179"/>
          <a:stretch/>
        </p:blipFill>
        <p:spPr>
          <a:xfrm>
            <a:off x="3384000" y="2420888"/>
            <a:ext cx="342900" cy="317501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 rot="5400000">
            <a:off x="8352419" y="-170895"/>
            <a:ext cx="360041" cy="122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8028382" y="188640"/>
            <a:ext cx="115213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96EAC"/>
                </a:solidFill>
                <a:cs typeface="Arial" panose="020B0604020202020204" pitchFamily="34" charset="0"/>
              </a:rPr>
              <a:t>STEP 3</a:t>
            </a:r>
          </a:p>
        </p:txBody>
      </p:sp>
      <p:pic>
        <p:nvPicPr>
          <p:cNvPr id="29" name="Bild 28" descr="Faculty_Fellow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09120"/>
            <a:ext cx="1656184" cy="1656184"/>
          </a:xfrm>
          <a:prstGeom prst="rect">
            <a:avLst/>
          </a:prstGeom>
        </p:spPr>
      </p:pic>
      <p:pic>
        <p:nvPicPr>
          <p:cNvPr id="32" name="Bild 31" descr="Faculty_beig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4" y="1916832"/>
            <a:ext cx="1227584" cy="1227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2253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9E804A-1895-43BD-A0EE-F70774A832B2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Capacity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Building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4000" y="1700808"/>
            <a:ext cx="819044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OMI </a:t>
            </a:r>
            <a:r>
              <a:rPr lang="de-AT" sz="2200" b="1" dirty="0" err="1" smtClean="0">
                <a:solidFill>
                  <a:srgbClr val="396EAC"/>
                </a:solidFill>
                <a:cs typeface="Arial" pitchFamily="34" charset="0"/>
              </a:rPr>
              <a:t>Symposia</a:t>
            </a: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, 2000–2015</a:t>
            </a:r>
            <a:endParaRPr lang="de-AT" sz="2200" b="1" dirty="0">
              <a:solidFill>
                <a:srgbClr val="396EAC"/>
              </a:solidFill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71800" y="5229200"/>
            <a:ext cx="193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C1B892"/>
                </a:solidFill>
              </a:rPr>
              <a:t>Countries: </a:t>
            </a:r>
            <a:r>
              <a:rPr lang="en-US" altLang="en-US" sz="1600" b="1" dirty="0" smtClean="0">
                <a:solidFill>
                  <a:srgbClr val="396EAC"/>
                </a:solidFill>
              </a:rPr>
              <a:t>29</a:t>
            </a:r>
            <a:endParaRPr lang="en-US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33686" y="5301208"/>
            <a:ext cx="21940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C1B892"/>
                </a:solidFill>
              </a:rPr>
              <a:t>OMI Symposia:</a:t>
            </a:r>
            <a:endParaRPr lang="en-US" altLang="en-US" sz="1600" dirty="0" smtClean="0">
              <a:solidFill>
                <a:srgbClr val="396EAC"/>
              </a:solidFill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395536" y="2471410"/>
            <a:ext cx="1617664" cy="576064"/>
            <a:chOff x="395536" y="2471410"/>
            <a:chExt cx="1617664" cy="576064"/>
          </a:xfrm>
        </p:grpSpPr>
        <p:sp>
          <p:nvSpPr>
            <p:cNvPr id="12" name="Rechteck 11"/>
            <p:cNvSpPr/>
            <p:nvPr/>
          </p:nvSpPr>
          <p:spPr>
            <a:xfrm>
              <a:off x="395536" y="2471410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95536" y="2513801"/>
              <a:ext cx="1617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</a:rPr>
                <a:t>Central &amp; </a:t>
              </a:r>
              <a:endParaRPr lang="de-DE" sz="1200" b="1" dirty="0" smtClean="0">
                <a:solidFill>
                  <a:schemeClr val="bg1"/>
                </a:solidFill>
              </a:endParaRPr>
            </a:p>
            <a:p>
              <a:r>
                <a:rPr lang="de-DE" sz="1200" b="1" dirty="0" smtClean="0">
                  <a:solidFill>
                    <a:schemeClr val="bg1"/>
                  </a:solidFill>
                </a:rPr>
                <a:t>Eastern Europe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2771800" y="2468409"/>
            <a:ext cx="5832648" cy="45653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Albania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</a:rPr>
              <a:t>Bulgaria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Croatia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Czech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Republic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Estonia,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Hungary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Kosovo,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Latvia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Lithuania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Macedonia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Moldova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Montenegro,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Poland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Romania,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Russia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Serbia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Slovakia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Slovenia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Ukraine</a:t>
            </a:r>
          </a:p>
        </p:txBody>
      </p:sp>
      <p:sp>
        <p:nvSpPr>
          <p:cNvPr id="17" name="Rechteck 16"/>
          <p:cNvSpPr/>
          <p:nvPr/>
        </p:nvSpPr>
        <p:spPr>
          <a:xfrm>
            <a:off x="1581152" y="2527399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122</a:t>
            </a:r>
            <a:endParaRPr lang="de-DE" sz="1600" b="1" dirty="0">
              <a:solidFill>
                <a:srgbClr val="396EAC"/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395536" y="3119482"/>
            <a:ext cx="1440160" cy="576064"/>
            <a:chOff x="395536" y="3119482"/>
            <a:chExt cx="1440160" cy="576064"/>
          </a:xfrm>
        </p:grpSpPr>
        <p:sp>
          <p:nvSpPr>
            <p:cNvPr id="18" name="Rechteck 17"/>
            <p:cNvSpPr/>
            <p:nvPr/>
          </p:nvSpPr>
          <p:spPr>
            <a:xfrm>
              <a:off x="395536" y="3119482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395536" y="3161873"/>
              <a:ext cx="14401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</a:rPr>
                <a:t>South </a:t>
              </a:r>
              <a:r>
                <a:rPr lang="de-DE" sz="1200" b="1" dirty="0" err="1">
                  <a:solidFill>
                    <a:schemeClr val="bg1"/>
                  </a:solidFill>
                </a:rPr>
                <a:t>Caucasus</a:t>
              </a:r>
              <a:r>
                <a:rPr lang="de-DE" sz="1200" b="1" dirty="0">
                  <a:solidFill>
                    <a:schemeClr val="bg1"/>
                  </a:solidFill>
                </a:rPr>
                <a:t> &amp; Central </a:t>
              </a:r>
              <a:r>
                <a:rPr lang="de-DE" sz="1200" b="1" dirty="0" err="1">
                  <a:solidFill>
                    <a:schemeClr val="bg1"/>
                  </a:solidFill>
                </a:rPr>
                <a:t>Asia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2771800" y="3182779"/>
            <a:ext cx="583264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Armenia,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Azerbaijan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Georgia,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Kazakhstan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Kyrgyzstan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</a:rPr>
              <a:t>Mongolia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000" dirty="0" err="1">
                <a:solidFill>
                  <a:schemeClr val="bg1">
                    <a:lumMod val="75000"/>
                  </a:schemeClr>
                </a:solidFill>
              </a:rPr>
              <a:t>Uzbekistan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581152" y="3175471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35</a:t>
            </a:r>
            <a:endParaRPr lang="de-DE" sz="1600" b="1" dirty="0">
              <a:solidFill>
                <a:srgbClr val="396EAC"/>
              </a:solidFill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395536" y="3767554"/>
            <a:ext cx="1617664" cy="576064"/>
            <a:chOff x="395536" y="3767554"/>
            <a:chExt cx="1617664" cy="576064"/>
          </a:xfrm>
        </p:grpSpPr>
        <p:sp>
          <p:nvSpPr>
            <p:cNvPr id="22" name="Rechteck 21"/>
            <p:cNvSpPr/>
            <p:nvPr/>
          </p:nvSpPr>
          <p:spPr>
            <a:xfrm>
              <a:off x="395536" y="3767554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395536" y="3809945"/>
              <a:ext cx="1617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rgbClr val="FFFFFF"/>
                  </a:solidFill>
                </a:rPr>
                <a:t>Western </a:t>
              </a:r>
              <a:r>
                <a:rPr lang="de-DE" sz="1200" b="1" dirty="0" smtClean="0">
                  <a:solidFill>
                    <a:srgbClr val="FFFFFF"/>
                  </a:solidFill>
                </a:rPr>
                <a:t>Europe</a:t>
              </a:r>
            </a:p>
            <a:p>
              <a:r>
                <a:rPr lang="de-DE" sz="1200" b="1" dirty="0" smtClean="0">
                  <a:solidFill>
                    <a:srgbClr val="FFFFFF"/>
                  </a:solidFill>
                </a:rPr>
                <a:t>&amp; </a:t>
              </a:r>
              <a:r>
                <a:rPr lang="de-DE" sz="1200" b="1" dirty="0" err="1" smtClean="0">
                  <a:solidFill>
                    <a:srgbClr val="FFFFFF"/>
                  </a:solidFill>
                </a:rPr>
                <a:t>Americas</a:t>
              </a:r>
              <a:endParaRPr lang="de-DE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2771800" y="3861048"/>
            <a:ext cx="583264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Austria, 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Mexico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581152" y="3823543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9</a:t>
            </a:r>
            <a:endParaRPr lang="de-DE" sz="1600" b="1" dirty="0">
              <a:solidFill>
                <a:srgbClr val="396EAC"/>
              </a:solidFill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395536" y="4415626"/>
            <a:ext cx="1617664" cy="576064"/>
            <a:chOff x="395536" y="4415626"/>
            <a:chExt cx="1617664" cy="576064"/>
          </a:xfrm>
        </p:grpSpPr>
        <p:sp>
          <p:nvSpPr>
            <p:cNvPr id="38" name="Rechteck 37"/>
            <p:cNvSpPr/>
            <p:nvPr/>
          </p:nvSpPr>
          <p:spPr>
            <a:xfrm>
              <a:off x="395536" y="4415626"/>
              <a:ext cx="1368152" cy="576064"/>
            </a:xfrm>
            <a:prstGeom prst="rect">
              <a:avLst/>
            </a:prstGeom>
            <a:solidFill>
              <a:srgbClr val="396E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95536" y="4559642"/>
              <a:ext cx="16176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 err="1">
                  <a:solidFill>
                    <a:srgbClr val="FFFFFF"/>
                  </a:solidFill>
                </a:rPr>
                <a:t>Middle</a:t>
              </a:r>
              <a:r>
                <a:rPr lang="de-DE" sz="1200" b="1" dirty="0">
                  <a:solidFill>
                    <a:srgbClr val="FFFFFF"/>
                  </a:solidFill>
                </a:rPr>
                <a:t> East</a:t>
              </a:r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2771800" y="4509120"/>
            <a:ext cx="583264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</a:rPr>
              <a:t>Qatar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81152" y="4471615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b="1" dirty="0" smtClean="0">
                <a:solidFill>
                  <a:srgbClr val="396EAC"/>
                </a:solidFill>
              </a:rPr>
              <a:t>2</a:t>
            </a:r>
            <a:endParaRPr lang="de-DE" sz="1600" b="1" dirty="0">
              <a:solidFill>
                <a:srgbClr val="396EAC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 rot="5400000">
            <a:off x="8352419" y="-170895"/>
            <a:ext cx="360041" cy="122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8028382" y="188640"/>
            <a:ext cx="115213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96EAC"/>
                </a:solidFill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006268" y="5301208"/>
            <a:ext cx="4775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 smtClean="0">
                <a:solidFill>
                  <a:srgbClr val="396EAC"/>
                </a:solidFill>
              </a:rPr>
              <a:t>168</a:t>
            </a:r>
            <a:endParaRPr lang="en-US" altLang="en-US" sz="1600" dirty="0" smtClean="0">
              <a:solidFill>
                <a:srgbClr val="396E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2355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0A5D9B-67F1-4C57-98EC-589BB92823AD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Capacity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Building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31640" y="1412776"/>
            <a:ext cx="3528392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AT" sz="2200" b="1" dirty="0" err="1" smtClean="0">
                <a:solidFill>
                  <a:srgbClr val="396EAC"/>
                </a:solidFill>
                <a:cs typeface="Arial" pitchFamily="34" charset="0"/>
              </a:rPr>
              <a:t>Distance</a:t>
            </a: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 Learning</a:t>
            </a:r>
            <a:endParaRPr lang="de-AT" sz="2200" b="1" dirty="0">
              <a:solidFill>
                <a:srgbClr val="396EAC"/>
              </a:solidFill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63888" y="3445356"/>
            <a:ext cx="2094778" cy="34368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1400" b="1" dirty="0" smtClean="0">
                <a:solidFill>
                  <a:srgbClr val="286DA7"/>
                </a:solidFill>
              </a:rPr>
              <a:t>OMI Handbook Online</a:t>
            </a:r>
            <a:endParaRPr lang="de-AT" sz="1400" b="1" dirty="0">
              <a:solidFill>
                <a:srgbClr val="286DA7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24000" y="3429000"/>
            <a:ext cx="1728192" cy="34368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b="1" dirty="0" smtClean="0">
                <a:solidFill>
                  <a:srgbClr val="286DA7"/>
                </a:solidFill>
              </a:rPr>
              <a:t>Video </a:t>
            </a:r>
            <a:r>
              <a:rPr lang="de-AT" sz="1400" b="1" dirty="0" err="1" smtClean="0">
                <a:solidFill>
                  <a:srgbClr val="286DA7"/>
                </a:solidFill>
              </a:rPr>
              <a:t>Conferences</a:t>
            </a:r>
            <a:endParaRPr lang="de-AT" sz="1400" b="1" dirty="0">
              <a:solidFill>
                <a:srgbClr val="286DA7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28184" y="3445356"/>
            <a:ext cx="2160240" cy="34368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b="1" dirty="0" smtClean="0">
                <a:solidFill>
                  <a:srgbClr val="286DA7"/>
                </a:solidFill>
              </a:rPr>
              <a:t>Scientific Case Library</a:t>
            </a:r>
            <a:endParaRPr lang="de-AT" sz="1400" b="1" dirty="0">
              <a:solidFill>
                <a:srgbClr val="286DA7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24000" y="4653136"/>
            <a:ext cx="3824064" cy="111415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CHOP Open</a:t>
            </a:r>
          </a:p>
          <a:p>
            <a:pPr>
              <a:lnSpc>
                <a:spcPct val="120000"/>
              </a:lnSpc>
              <a:defRPr/>
            </a:pPr>
            <a:r>
              <a:rPr lang="de-AT" sz="1400" dirty="0">
                <a:solidFill>
                  <a:srgbClr val="396EAC"/>
                </a:solidFill>
                <a:cs typeface="Arial" pitchFamily="34" charset="0"/>
              </a:rPr>
              <a:t>Open Educational </a:t>
            </a:r>
            <a:r>
              <a:rPr lang="de-AT" sz="1400" dirty="0" err="1">
                <a:solidFill>
                  <a:srgbClr val="396EAC"/>
                </a:solidFill>
                <a:cs typeface="Arial" pitchFamily="34" charset="0"/>
              </a:rPr>
              <a:t>Resource</a:t>
            </a:r>
            <a:r>
              <a:rPr lang="de-AT" sz="1400" dirty="0">
                <a:solidFill>
                  <a:srgbClr val="396EAC"/>
                </a:solidFill>
                <a:cs typeface="Arial" pitchFamily="34" charset="0"/>
              </a:rPr>
              <a:t> </a:t>
            </a:r>
            <a:endParaRPr lang="de-AT" sz="1400" dirty="0" smtClean="0">
              <a:solidFill>
                <a:srgbClr val="396EAC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AT" sz="1400" dirty="0" err="1" smtClean="0">
                <a:cs typeface="Arial" pitchFamily="34" charset="0"/>
              </a:rPr>
              <a:t>for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Pediatricians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worldwide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offered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by</a:t>
            </a:r>
            <a:r>
              <a:rPr lang="de-AT" sz="1400" dirty="0" smtClean="0"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de-AT" sz="1400" dirty="0" smtClean="0">
                <a:cs typeface="Arial" pitchFamily="34" charset="0"/>
              </a:rPr>
              <a:t>The </a:t>
            </a:r>
            <a:r>
              <a:rPr lang="de-AT" sz="1400" dirty="0" err="1" smtClean="0">
                <a:cs typeface="Arial" pitchFamily="34" charset="0"/>
              </a:rPr>
              <a:t>Children’s</a:t>
            </a:r>
            <a:r>
              <a:rPr lang="de-AT" sz="1400" dirty="0" smtClean="0">
                <a:cs typeface="Arial" pitchFamily="34" charset="0"/>
              </a:rPr>
              <a:t> Hospital </a:t>
            </a:r>
            <a:r>
              <a:rPr lang="de-AT" sz="1400" dirty="0" err="1" smtClean="0">
                <a:cs typeface="Arial" pitchFamily="34" charset="0"/>
              </a:rPr>
              <a:t>of</a:t>
            </a:r>
            <a:r>
              <a:rPr lang="de-AT" sz="1400" dirty="0" smtClean="0">
                <a:cs typeface="Arial" pitchFamily="34" charset="0"/>
              </a:rPr>
              <a:t> Philadelphia </a:t>
            </a:r>
            <a:r>
              <a:rPr lang="de-AT" sz="1400" dirty="0" err="1" smtClean="0">
                <a:cs typeface="Arial" pitchFamily="34" charset="0"/>
              </a:rPr>
              <a:t>and</a:t>
            </a:r>
            <a:r>
              <a:rPr lang="de-AT" sz="1400" dirty="0" smtClean="0">
                <a:cs typeface="Arial" pitchFamily="34" charset="0"/>
              </a:rPr>
              <a:t> OMI</a:t>
            </a:r>
            <a:endParaRPr lang="de-AT" sz="1400" dirty="0"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4128" y="4653136"/>
            <a:ext cx="3744416" cy="11069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OMC</a:t>
            </a:r>
          </a:p>
          <a:p>
            <a:pPr>
              <a:lnSpc>
                <a:spcPct val="120000"/>
              </a:lnSpc>
              <a:defRPr/>
            </a:pPr>
            <a:r>
              <a:rPr lang="de-AT" sz="1400" dirty="0" smtClean="0">
                <a:solidFill>
                  <a:srgbClr val="396EAC"/>
                </a:solidFill>
                <a:cs typeface="Arial" pitchFamily="34" charset="0"/>
              </a:rPr>
              <a:t>Open Medical Club</a:t>
            </a:r>
          </a:p>
          <a:p>
            <a:pPr>
              <a:lnSpc>
                <a:spcPct val="120000"/>
              </a:lnSpc>
              <a:defRPr/>
            </a:pPr>
            <a:r>
              <a:rPr lang="de-AT" sz="1400" dirty="0" err="1" smtClean="0">
                <a:cs typeface="Arial" pitchFamily="34" charset="0"/>
              </a:rPr>
              <a:t>Local</a:t>
            </a:r>
            <a:r>
              <a:rPr lang="de-AT" sz="1400" dirty="0" smtClean="0">
                <a:cs typeface="Arial" pitchFamily="34" charset="0"/>
              </a:rPr>
              <a:t> OMCs </a:t>
            </a:r>
            <a:r>
              <a:rPr lang="de-AT" sz="1400" dirty="0" err="1" smtClean="0">
                <a:cs typeface="Arial" pitchFamily="34" charset="0"/>
              </a:rPr>
              <a:t>Represent</a:t>
            </a:r>
            <a:r>
              <a:rPr lang="de-AT" sz="1400" dirty="0" smtClean="0">
                <a:cs typeface="Arial" pitchFamily="34" charset="0"/>
              </a:rPr>
              <a:t> &amp; Promote </a:t>
            </a:r>
          </a:p>
          <a:p>
            <a:pPr>
              <a:lnSpc>
                <a:spcPct val="120000"/>
              </a:lnSpc>
              <a:defRPr/>
            </a:pPr>
            <a:r>
              <a:rPr lang="de-AT" sz="1400" dirty="0" err="1">
                <a:cs typeface="Arial" pitchFamily="34" charset="0"/>
              </a:rPr>
              <a:t>t</a:t>
            </a:r>
            <a:r>
              <a:rPr lang="de-AT" sz="1400" dirty="0" err="1" smtClean="0">
                <a:cs typeface="Arial" pitchFamily="34" charset="0"/>
              </a:rPr>
              <a:t>he</a:t>
            </a:r>
            <a:r>
              <a:rPr lang="de-AT" sz="1400" dirty="0" smtClean="0">
                <a:cs typeface="Arial" pitchFamily="34" charset="0"/>
              </a:rPr>
              <a:t> OMI </a:t>
            </a:r>
            <a:r>
              <a:rPr lang="de-AT" sz="1400" dirty="0" err="1" smtClean="0">
                <a:cs typeface="Arial" pitchFamily="34" charset="0"/>
              </a:rPr>
              <a:t>Programs</a:t>
            </a:r>
            <a:r>
              <a:rPr lang="de-AT" sz="1400" dirty="0" smtClean="0">
                <a:cs typeface="Arial" pitchFamily="34" charset="0"/>
              </a:rPr>
              <a:t> in </a:t>
            </a:r>
            <a:r>
              <a:rPr lang="de-AT" sz="1400" dirty="0" err="1" smtClean="0">
                <a:cs typeface="Arial" pitchFamily="34" charset="0"/>
              </a:rPr>
              <a:t>the</a:t>
            </a:r>
            <a:r>
              <a:rPr lang="de-AT" sz="1400" dirty="0" smtClean="0">
                <a:cs typeface="Arial" pitchFamily="34" charset="0"/>
              </a:rPr>
              <a:t> Region</a:t>
            </a:r>
            <a:endParaRPr lang="de-AT" sz="1400" dirty="0">
              <a:cs typeface="Arial" pitchFamily="34" charset="0"/>
            </a:endParaRPr>
          </a:p>
        </p:txBody>
      </p:sp>
      <p:pic>
        <p:nvPicPr>
          <p:cNvPr id="17" name="Bild 1" descr="Capacaty Building_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6"/>
          <a:stretch/>
        </p:blipFill>
        <p:spPr bwMode="auto">
          <a:xfrm>
            <a:off x="3936618" y="1975152"/>
            <a:ext cx="1414780" cy="1375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Bild 1" descr="Capacaty Building_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4"/>
          <a:stretch/>
        </p:blipFill>
        <p:spPr bwMode="auto">
          <a:xfrm>
            <a:off x="1360195" y="1975152"/>
            <a:ext cx="1411605" cy="1375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Bild 1" descr="Capacaty Building_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r="38000"/>
          <a:stretch/>
        </p:blipFill>
        <p:spPr bwMode="auto">
          <a:xfrm>
            <a:off x="6562903" y="1975152"/>
            <a:ext cx="1414780" cy="1375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hteck 19"/>
          <p:cNvSpPr/>
          <p:nvPr/>
        </p:nvSpPr>
        <p:spPr>
          <a:xfrm rot="5400000">
            <a:off x="8352419" y="-170895"/>
            <a:ext cx="360041" cy="122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8028382" y="188640"/>
            <a:ext cx="115213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96EAC"/>
                </a:solidFill>
                <a:cs typeface="Arial" panose="020B0604020202020204" pitchFamily="34" charset="0"/>
              </a:rPr>
              <a:t>STEP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irtuous Circl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0" t="9754" r="20000" b="11851"/>
          <a:stretch/>
        </p:blipFill>
        <p:spPr>
          <a:xfrm>
            <a:off x="2771800" y="1494076"/>
            <a:ext cx="3857040" cy="3969564"/>
          </a:xfrm>
          <a:prstGeom prst="rect">
            <a:avLst/>
          </a:prstGeom>
        </p:spPr>
      </p:pic>
      <p:sp>
        <p:nvSpPr>
          <p:cNvPr id="24591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2459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9E19D-559E-4D08-9BC4-F5642DE08BD0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203848" y="1124744"/>
            <a:ext cx="2820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1400"/>
              </a:spcBef>
              <a:buClrTx/>
              <a:buSzTx/>
              <a:buFontTx/>
              <a:buNone/>
            </a:pPr>
            <a:r>
              <a:rPr lang="de-AT" altLang="de-DE" sz="2400" b="1" dirty="0">
                <a:solidFill>
                  <a:srgbClr val="2F5597"/>
                </a:solidFill>
                <a:latin typeface="Univers LT Std 55"/>
              </a:rPr>
              <a:t> </a:t>
            </a:r>
            <a:r>
              <a:rPr lang="de-AT" altLang="de-DE" sz="2200" b="1" dirty="0">
                <a:solidFill>
                  <a:srgbClr val="396EAC"/>
                </a:solidFill>
                <a:latin typeface="Univers LT Std 55"/>
              </a:rPr>
              <a:t>FELLOW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516216" y="4426559"/>
            <a:ext cx="1800671" cy="52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30000"/>
              </a:lnSpc>
              <a:spcBef>
                <a:spcPts val="1400"/>
              </a:spcBef>
              <a:buClrTx/>
              <a:buSzTx/>
              <a:buFontTx/>
              <a:buNone/>
            </a:pPr>
            <a:endParaRPr lang="de-AT" altLang="de-DE" sz="2400" b="1" dirty="0">
              <a:solidFill>
                <a:srgbClr val="2F5597"/>
              </a:solidFill>
            </a:endParaRPr>
          </a:p>
          <a:p>
            <a:pPr algn="ctr" eaLnBrk="1" hangingPunct="1">
              <a:lnSpc>
                <a:spcPct val="30000"/>
              </a:lnSpc>
              <a:spcBef>
                <a:spcPts val="1400"/>
              </a:spcBef>
              <a:buClrTx/>
              <a:buSzTx/>
              <a:buFontTx/>
              <a:buNone/>
            </a:pPr>
            <a:r>
              <a:rPr lang="de-AT" altLang="de-DE" sz="2200" b="1" dirty="0" smtClean="0">
                <a:solidFill>
                  <a:srgbClr val="396EAC"/>
                </a:solidFill>
                <a:latin typeface="Univers LT Std 55"/>
              </a:rPr>
              <a:t>OBSERVER</a:t>
            </a:r>
            <a:endParaRPr lang="de-AT" altLang="de-DE" sz="2200" b="1" dirty="0">
              <a:solidFill>
                <a:srgbClr val="396EAC"/>
              </a:solidFill>
              <a:latin typeface="Univers LT Std 55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331640" y="4518244"/>
            <a:ext cx="15121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ts val="1400"/>
              </a:spcBef>
              <a:buClrTx/>
              <a:buSzTx/>
              <a:buFontTx/>
              <a:buNone/>
            </a:pPr>
            <a:r>
              <a:rPr lang="de-AT" altLang="de-DE" sz="2200" b="1" dirty="0">
                <a:solidFill>
                  <a:srgbClr val="396EAC"/>
                </a:solidFill>
                <a:latin typeface="Univers LT Std 55"/>
              </a:rPr>
              <a:t>FACULTY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CAPACITY BUILDING –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Virtuous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Circle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21561" y="1711724"/>
            <a:ext cx="2089094" cy="2084648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5292179" y="2358005"/>
            <a:ext cx="2016125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9pPr>
          </a:lstStyle>
          <a:p>
            <a:pPr algn="ctr" eaLnBrk="1">
              <a:buClrTx/>
              <a:buSzTx/>
              <a:buNone/>
            </a:pPr>
            <a:r>
              <a:rPr lang="de-AT" altLang="de-DE" sz="1400" b="1" dirty="0" smtClean="0">
                <a:solidFill>
                  <a:schemeClr val="bg1"/>
                </a:solidFill>
                <a:latin typeface="Univers LT Std 55"/>
              </a:rPr>
              <a:t>1. MEDICAL</a:t>
            </a:r>
            <a:br>
              <a:rPr lang="de-AT" altLang="de-DE" sz="1400" b="1" dirty="0" smtClean="0">
                <a:solidFill>
                  <a:schemeClr val="bg1"/>
                </a:solidFill>
                <a:latin typeface="Univers LT Std 55"/>
              </a:rPr>
            </a:br>
            <a:r>
              <a:rPr lang="de-AT" altLang="de-DE" sz="1400" b="1" dirty="0" smtClean="0">
                <a:solidFill>
                  <a:schemeClr val="bg1"/>
                </a:solidFill>
                <a:latin typeface="Univers LT Std 55"/>
              </a:rPr>
              <a:t>SEMINARS</a:t>
            </a:r>
            <a:endParaRPr lang="de-AT" altLang="de-DE" sz="1400" b="1" dirty="0">
              <a:solidFill>
                <a:schemeClr val="bg1"/>
              </a:solidFill>
              <a:latin typeface="Univers LT Std 55"/>
            </a:endParaRPr>
          </a:p>
          <a:p>
            <a:pPr algn="ctr" eaLnBrk="1">
              <a:spcBef>
                <a:spcPts val="700"/>
              </a:spcBef>
              <a:buClrTx/>
              <a:buSzTx/>
              <a:buFontTx/>
              <a:buNone/>
            </a:pPr>
            <a:r>
              <a:rPr lang="de-AT" altLang="de-DE" sz="1400" b="1" dirty="0" err="1" smtClean="0">
                <a:solidFill>
                  <a:schemeClr val="bg1"/>
                </a:solidFill>
                <a:latin typeface="Univers LT Std 55"/>
              </a:rPr>
              <a:t>Knowledge</a:t>
            </a:r>
            <a:r>
              <a:rPr lang="de-AT" altLang="de-DE" sz="1200" b="1" dirty="0" smtClean="0">
                <a:solidFill>
                  <a:schemeClr val="bg1"/>
                </a:solidFill>
                <a:latin typeface="Univers LT Std 55"/>
              </a:rPr>
              <a:t> </a:t>
            </a:r>
            <a:br>
              <a:rPr lang="de-AT" altLang="de-DE" sz="1200" b="1" dirty="0" smtClean="0">
                <a:solidFill>
                  <a:schemeClr val="bg1"/>
                </a:solidFill>
                <a:latin typeface="Univers LT Std 55"/>
              </a:rPr>
            </a:br>
            <a:r>
              <a:rPr lang="de-AT" altLang="de-DE" sz="1400" b="1" dirty="0" smtClean="0">
                <a:solidFill>
                  <a:schemeClr val="bg1"/>
                </a:solidFill>
                <a:latin typeface="Univers LT Std 55"/>
              </a:rPr>
              <a:t>Transfer</a:t>
            </a:r>
            <a:endParaRPr lang="de-AT" altLang="de-DE" sz="1400" b="1" dirty="0">
              <a:solidFill>
                <a:schemeClr val="bg1"/>
              </a:solidFill>
              <a:latin typeface="Univers LT Std 55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07704" y="1711724"/>
            <a:ext cx="2089094" cy="2084648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835696" y="2069972"/>
            <a:ext cx="223224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9pPr>
          </a:lstStyle>
          <a:p>
            <a:pPr algn="ctr" eaLnBrk="1">
              <a:buClrTx/>
              <a:buSzTx/>
              <a:buFontTx/>
              <a:buNone/>
            </a:pPr>
            <a:r>
              <a:rPr lang="de-AT" altLang="de-DE" sz="1400" b="1" dirty="0">
                <a:solidFill>
                  <a:srgbClr val="FFFFFF"/>
                </a:solidFill>
                <a:latin typeface="Univers LT Std 55"/>
              </a:rPr>
              <a:t>3</a:t>
            </a:r>
            <a: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  <a:t>. OMI </a:t>
            </a:r>
            <a:b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</a:br>
            <a: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  <a:t>SYMPOSIA / VISITING</a:t>
            </a:r>
            <a:b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</a:br>
            <a: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  <a:t>PROFESSORSHIP</a:t>
            </a:r>
          </a:p>
          <a:p>
            <a:pPr algn="ctr" eaLnBrk="1">
              <a:buClrTx/>
              <a:buSzTx/>
              <a:buFontTx/>
              <a:buNone/>
            </a:pPr>
            <a:r>
              <a:rPr lang="de-AT" altLang="de-DE" sz="1400" b="1" dirty="0" err="1" smtClean="0">
                <a:solidFill>
                  <a:srgbClr val="FFFFFF"/>
                </a:solidFill>
                <a:latin typeface="Univers LT Std 55"/>
              </a:rPr>
              <a:t>Capacity</a:t>
            </a:r>
            <a: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  <a:t> </a:t>
            </a:r>
            <a:r>
              <a:rPr lang="de-AT" altLang="de-DE" sz="1400" b="1" dirty="0" err="1" smtClean="0">
                <a:solidFill>
                  <a:srgbClr val="FFFFFF"/>
                </a:solidFill>
                <a:latin typeface="Univers LT Std 55"/>
              </a:rPr>
              <a:t>Building</a:t>
            </a:r>
            <a: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  <a:t> </a:t>
            </a:r>
          </a:p>
        </p:txBody>
      </p:sp>
      <p:sp>
        <p:nvSpPr>
          <p:cNvPr id="19" name="Oval 18"/>
          <p:cNvSpPr/>
          <p:nvPr/>
        </p:nvSpPr>
        <p:spPr>
          <a:xfrm>
            <a:off x="3707042" y="4005064"/>
            <a:ext cx="2089094" cy="2084648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705553" y="4578939"/>
            <a:ext cx="20177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</a:defRPr>
            </a:lvl9pPr>
          </a:lstStyle>
          <a:p>
            <a:pPr algn="ctr" eaLnBrk="1">
              <a:buClrTx/>
              <a:buSzTx/>
              <a:buFontTx/>
              <a:buNone/>
            </a:pPr>
            <a:r>
              <a:rPr lang="de-AT" altLang="de-DE" sz="1400" b="1" dirty="0">
                <a:solidFill>
                  <a:srgbClr val="FFFFFF"/>
                </a:solidFill>
                <a:latin typeface="Univers LT Std 55"/>
              </a:rPr>
              <a:t>2</a:t>
            </a:r>
            <a: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  <a:t>. OBSERVERSHIPS</a:t>
            </a:r>
          </a:p>
          <a:p>
            <a:pPr algn="ctr" eaLnBrk="1">
              <a:buClrTx/>
              <a:buSzTx/>
              <a:buFontTx/>
              <a:buNone/>
            </a:pPr>
            <a: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  <a:t>Experience </a:t>
            </a:r>
            <a:b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</a:br>
            <a:r>
              <a:rPr lang="de-AT" altLang="de-DE" sz="1400" b="1" dirty="0" smtClean="0">
                <a:solidFill>
                  <a:srgbClr val="FFFFFF"/>
                </a:solidFill>
                <a:latin typeface="Univers LT Std 55"/>
              </a:rPr>
              <a:t>Exchange </a:t>
            </a:r>
          </a:p>
        </p:txBody>
      </p:sp>
    </p:spTree>
    <p:extLst>
      <p:ext uri="{BB962C8B-B14F-4D97-AF65-F5344CB8AC3E}">
        <p14:creationId xmlns:p14="http://schemas.microsoft.com/office/powerpoint/2010/main" val="23676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2771800" y="3590439"/>
            <a:ext cx="4464496" cy="1152128"/>
          </a:xfrm>
          <a:prstGeom prst="rect">
            <a:avLst/>
          </a:prstGeom>
          <a:solidFill>
            <a:srgbClr val="618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275856" y="2438311"/>
            <a:ext cx="3456384" cy="1152128"/>
          </a:xfrm>
          <a:prstGeom prst="rect">
            <a:avLst/>
          </a:prstGeom>
          <a:solidFill>
            <a:srgbClr val="396EAC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267744" y="4742567"/>
            <a:ext cx="5472608" cy="1152128"/>
          </a:xfrm>
          <a:prstGeom prst="rect">
            <a:avLst/>
          </a:prstGeom>
          <a:solidFill>
            <a:srgbClr val="396E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290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218872-EE0A-48DE-9F40-5C9EE6AA2EAC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07704" y="5165323"/>
            <a:ext cx="626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Salzburg </a:t>
            </a:r>
            <a:r>
              <a:rPr lang="en-US" b="1" dirty="0">
                <a:solidFill>
                  <a:srgbClr val="FFFFFF"/>
                </a:solidFill>
              </a:rPr>
              <a:t>Medical </a:t>
            </a:r>
            <a:r>
              <a:rPr lang="en-US" b="1" dirty="0" smtClean="0">
                <a:solidFill>
                  <a:srgbClr val="FFFFFF"/>
                </a:solidFill>
              </a:rPr>
              <a:t>Seminars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555776" y="4013195"/>
            <a:ext cx="496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Clinical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Research </a:t>
            </a:r>
            <a:r>
              <a:rPr lang="en-US" b="1" dirty="0" err="1" smtClean="0">
                <a:solidFill>
                  <a:schemeClr val="bg1"/>
                </a:solidFill>
              </a:rPr>
              <a:t>Observerships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135248" y="2728084"/>
            <a:ext cx="3744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Symposia, e-learning,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Open Medical Clubs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Three-Step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Approach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Capacity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Building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851920" y="1286183"/>
            <a:ext cx="2304256" cy="1152128"/>
          </a:xfrm>
          <a:prstGeom prst="rect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3851920" y="1575956"/>
            <a:ext cx="230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Clinical Science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&amp; Health Policy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5" name="Richtungspfeil 34"/>
          <p:cNvSpPr/>
          <p:nvPr/>
        </p:nvSpPr>
        <p:spPr>
          <a:xfrm>
            <a:off x="0" y="1268760"/>
            <a:ext cx="2123728" cy="1150387"/>
          </a:xfrm>
          <a:prstGeom prst="homePlate">
            <a:avLst/>
          </a:prstGeom>
          <a:solidFill>
            <a:srgbClr val="C1B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36" name="Textfeld 35"/>
          <p:cNvSpPr txBox="1"/>
          <p:nvPr/>
        </p:nvSpPr>
        <p:spPr>
          <a:xfrm>
            <a:off x="423781" y="1325454"/>
            <a:ext cx="86409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37" name="Rechteck 36"/>
          <p:cNvSpPr/>
          <p:nvPr/>
        </p:nvSpPr>
        <p:spPr>
          <a:xfrm>
            <a:off x="323528" y="1685494"/>
            <a:ext cx="1416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Leadership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156176" y="1268760"/>
            <a:ext cx="29158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de-AT" sz="1400" dirty="0"/>
              <a:t>Medical Education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400" dirty="0"/>
              <a:t>Medical </a:t>
            </a:r>
            <a:r>
              <a:rPr lang="de-AT" sz="1400" dirty="0" err="1"/>
              <a:t>Leadership</a:t>
            </a:r>
            <a:endParaRPr lang="de-AT" sz="14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400" dirty="0"/>
              <a:t>Medical Quality </a:t>
            </a:r>
            <a:r>
              <a:rPr lang="de-AT" sz="1400" dirty="0" smtClean="0"/>
              <a:t>&amp; </a:t>
            </a:r>
            <a:r>
              <a:rPr lang="de-AT" sz="1400" dirty="0"/>
              <a:t>Patient </a:t>
            </a:r>
            <a:r>
              <a:rPr lang="de-AT" sz="1400" dirty="0" err="1" smtClean="0"/>
              <a:t>Safety</a:t>
            </a:r>
            <a:endParaRPr lang="de-AT" sz="14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400" dirty="0"/>
              <a:t>Applied Clinical Research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AT" sz="1400" dirty="0"/>
              <a:t>Clinical </a:t>
            </a:r>
            <a:r>
              <a:rPr lang="de-AT" sz="1400" dirty="0" err="1" smtClean="0"/>
              <a:t>Informatics</a:t>
            </a:r>
            <a:endParaRPr lang="de-AT" sz="1400" dirty="0"/>
          </a:p>
        </p:txBody>
      </p:sp>
      <p:sp>
        <p:nvSpPr>
          <p:cNvPr id="28" name="Richtungspfeil 27"/>
          <p:cNvSpPr/>
          <p:nvPr/>
        </p:nvSpPr>
        <p:spPr>
          <a:xfrm>
            <a:off x="0" y="4725144"/>
            <a:ext cx="2123728" cy="1138555"/>
          </a:xfrm>
          <a:prstGeom prst="homePlate">
            <a:avLst/>
          </a:prstGeom>
          <a:solidFill>
            <a:srgbClr val="396E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ichtungspfeil 30"/>
          <p:cNvSpPr/>
          <p:nvPr/>
        </p:nvSpPr>
        <p:spPr>
          <a:xfrm>
            <a:off x="0" y="3573016"/>
            <a:ext cx="2123728" cy="1150387"/>
          </a:xfrm>
          <a:prstGeom prst="homePlate">
            <a:avLst/>
          </a:prstGeom>
          <a:solidFill>
            <a:srgbClr val="618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ichtungspfeil 38"/>
          <p:cNvSpPr/>
          <p:nvPr/>
        </p:nvSpPr>
        <p:spPr>
          <a:xfrm>
            <a:off x="0" y="2420888"/>
            <a:ext cx="2123728" cy="1150387"/>
          </a:xfrm>
          <a:prstGeom prst="homePlate">
            <a:avLst/>
          </a:prstGeom>
          <a:solidFill>
            <a:srgbClr val="396EAC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467544" y="4787861"/>
            <a:ext cx="86409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STEP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21553" y="3635733"/>
            <a:ext cx="86409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STEP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21553" y="2492897"/>
            <a:ext cx="86409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43" name="Rechteck 42"/>
          <p:cNvSpPr/>
          <p:nvPr/>
        </p:nvSpPr>
        <p:spPr>
          <a:xfrm>
            <a:off x="321300" y="2852937"/>
            <a:ext cx="119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Capacity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Building</a:t>
            </a:r>
          </a:p>
        </p:txBody>
      </p:sp>
      <p:sp>
        <p:nvSpPr>
          <p:cNvPr id="44" name="Rechteck 43"/>
          <p:cNvSpPr/>
          <p:nvPr/>
        </p:nvSpPr>
        <p:spPr>
          <a:xfrm>
            <a:off x="352852" y="4005065"/>
            <a:ext cx="1472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Experience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Exchange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365676" y="5157193"/>
            <a:ext cx="1497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Knowledge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Transfer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Personen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1106424" cy="1545336"/>
          </a:xfrm>
          <a:prstGeom prst="rect">
            <a:avLst/>
          </a:prstGeom>
        </p:spPr>
      </p:pic>
      <p:pic>
        <p:nvPicPr>
          <p:cNvPr id="4" name="Bild 3" descr="Personen-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1115568" cy="1545336"/>
          </a:xfrm>
          <a:prstGeom prst="rect">
            <a:avLst/>
          </a:prstGeom>
        </p:spPr>
      </p:pic>
      <p:pic>
        <p:nvPicPr>
          <p:cNvPr id="5" name="Bild 4" descr="Personen-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1115568" cy="1545336"/>
          </a:xfrm>
          <a:prstGeom prst="rect">
            <a:avLst/>
          </a:prstGeom>
        </p:spPr>
      </p:pic>
      <p:pic>
        <p:nvPicPr>
          <p:cNvPr id="6" name="Bild 5" descr="Personen-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1106424" cy="1545336"/>
          </a:xfrm>
          <a:prstGeom prst="rect">
            <a:avLst/>
          </a:prstGeom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615083" y="1550402"/>
            <a:ext cx="2668885" cy="14003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t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300" b="1" dirty="0" smtClean="0"/>
              <a:t>Dr. Peter </a:t>
            </a:r>
            <a:r>
              <a:rPr lang="en-US" altLang="en-US" sz="1300" b="1" dirty="0" err="1" smtClean="0"/>
              <a:t>Krcho</a:t>
            </a:r>
            <a:endParaRPr lang="en-US" altLang="en-US" sz="1300" dirty="0"/>
          </a:p>
          <a:p>
            <a:pPr>
              <a:defRPr/>
            </a:pPr>
            <a:r>
              <a:rPr lang="en-US" altLang="en-US" sz="1300" dirty="0" smtClean="0"/>
              <a:t>Kosice, Slovakia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1300" dirty="0" smtClean="0"/>
              <a:t>Established the first Neonatal </a:t>
            </a:r>
            <a:r>
              <a:rPr lang="en-US" altLang="en-US" sz="1300" dirty="0"/>
              <a:t>Clinic &amp;</a:t>
            </a:r>
            <a:r>
              <a:rPr lang="en-US" altLang="en-US" sz="1300" dirty="0" smtClean="0"/>
              <a:t> </a:t>
            </a:r>
            <a:r>
              <a:rPr lang="en-US" altLang="en-US" sz="1300" dirty="0"/>
              <a:t>NICU </a:t>
            </a:r>
            <a:r>
              <a:rPr lang="en-US" altLang="en-US" sz="1300" dirty="0" smtClean="0"/>
              <a:t>in Slovakia.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1300" dirty="0" smtClean="0"/>
              <a:t>Attended 8 OMI </a:t>
            </a:r>
            <a:r>
              <a:rPr lang="en-US" altLang="en-US" sz="1300" dirty="0"/>
              <a:t>S</a:t>
            </a:r>
            <a:r>
              <a:rPr lang="en-US" altLang="en-US" sz="1300" dirty="0" smtClean="0"/>
              <a:t>eminars, </a:t>
            </a:r>
            <a:r>
              <a:rPr lang="en-US" altLang="en-US" sz="1300" dirty="0"/>
              <a:t/>
            </a:r>
            <a:br>
              <a:rPr lang="en-US" altLang="en-US" sz="1300" dirty="0"/>
            </a:br>
            <a:r>
              <a:rPr lang="en-US" altLang="en-US" sz="1300" dirty="0" smtClean="0"/>
              <a:t>4 times faculty member</a:t>
            </a:r>
          </a:p>
        </p:txBody>
      </p:sp>
      <p:sp>
        <p:nvSpPr>
          <p:cNvPr id="25620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2562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C8A5AA-00D3-4E8E-A71C-C88B5B99875E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619672" y="3789040"/>
            <a:ext cx="2952328" cy="20774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t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300" b="1" dirty="0" smtClean="0"/>
              <a:t>Dr. Artur Avetisyan</a:t>
            </a:r>
            <a:endParaRPr lang="en-US" altLang="en-US" sz="1300" dirty="0"/>
          </a:p>
          <a:p>
            <a:pPr>
              <a:defRPr/>
            </a:pPr>
            <a:r>
              <a:rPr lang="en-US" altLang="en-US" sz="1300" dirty="0" smtClean="0"/>
              <a:t>Armenia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1300" dirty="0"/>
              <a:t>A</a:t>
            </a:r>
            <a:r>
              <a:rPr lang="en-US" altLang="en-US" sz="1300" dirty="0" smtClean="0"/>
              <a:t>ppointed </a:t>
            </a:r>
            <a:r>
              <a:rPr lang="en-US" altLang="en-US" sz="1300" dirty="0"/>
              <a:t>Deputy </a:t>
            </a:r>
            <a:r>
              <a:rPr lang="en-US" altLang="en-US" sz="1300" dirty="0" smtClean="0"/>
              <a:t>Director of </a:t>
            </a:r>
            <a:br>
              <a:rPr lang="en-US" altLang="en-US" sz="1300" dirty="0" smtClean="0"/>
            </a:br>
            <a:r>
              <a:rPr lang="en-US" altLang="en-US" sz="1300" dirty="0" smtClean="0"/>
              <a:t>the </a:t>
            </a:r>
            <a:r>
              <a:rPr lang="en-US" altLang="en-US" sz="1300" dirty="0"/>
              <a:t>National Centre of </a:t>
            </a:r>
            <a:r>
              <a:rPr lang="en-US" altLang="en-US" sz="1300" dirty="0" smtClean="0"/>
              <a:t>Oncology in Yerevan, Armenia, after participating in the Observership. </a:t>
            </a:r>
            <a:endParaRPr lang="en-US" altLang="en-US" sz="1300" dirty="0"/>
          </a:p>
          <a:p>
            <a:pPr>
              <a:spcBef>
                <a:spcPts val="600"/>
              </a:spcBef>
              <a:defRPr/>
            </a:pPr>
            <a:r>
              <a:rPr lang="en-US" altLang="en-US" sz="1300" dirty="0" smtClean="0"/>
              <a:t>Attended 2 OMI Seminars and </a:t>
            </a:r>
            <a:br>
              <a:rPr lang="en-US" altLang="en-US" sz="1300" dirty="0" smtClean="0"/>
            </a:br>
            <a:r>
              <a:rPr lang="en-US" altLang="en-US" sz="1300" dirty="0" smtClean="0"/>
              <a:t>1 Observership, Organized 2 in country Symposia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903640" y="3789040"/>
            <a:ext cx="3059832" cy="18004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t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300" b="1" dirty="0" smtClean="0"/>
              <a:t>Dr. Sergey </a:t>
            </a:r>
            <a:r>
              <a:rPr lang="en-US" altLang="en-US" sz="1300" b="1" dirty="0" err="1" smtClean="0"/>
              <a:t>Chernov</a:t>
            </a:r>
            <a:endParaRPr lang="en-US" altLang="en-US" sz="1300" dirty="0"/>
          </a:p>
          <a:p>
            <a:pPr>
              <a:defRPr/>
            </a:pPr>
            <a:r>
              <a:rPr lang="en-US" altLang="en-US" sz="1300" dirty="0" smtClean="0"/>
              <a:t>Russia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1300" dirty="0" smtClean="0"/>
              <a:t>Appointed Head of the Department of </a:t>
            </a:r>
            <a:r>
              <a:rPr lang="en-US" altLang="en-US" sz="1300" dirty="0" err="1" smtClean="0"/>
              <a:t>Neurooncology</a:t>
            </a:r>
            <a:r>
              <a:rPr lang="en-US" altLang="en-US" sz="1300" dirty="0" smtClean="0"/>
              <a:t> </a:t>
            </a:r>
            <a:r>
              <a:rPr lang="en-US" altLang="en-US" sz="1300" dirty="0"/>
              <a:t>at </a:t>
            </a:r>
            <a:r>
              <a:rPr lang="en-US" altLang="en-US" sz="1300" dirty="0" smtClean="0"/>
              <a:t>the </a:t>
            </a:r>
            <a:r>
              <a:rPr lang="en-US" altLang="en-US" sz="1300" dirty="0"/>
              <a:t>Novosibirsk Federal Centre of </a:t>
            </a:r>
            <a:r>
              <a:rPr lang="en-US" altLang="en-US" sz="1300" dirty="0" smtClean="0"/>
              <a:t>Neurosurgery after participating in the OMI Observership. </a:t>
            </a:r>
            <a:endParaRPr lang="en-US" altLang="en-US" sz="1300" dirty="0"/>
          </a:p>
          <a:p>
            <a:pPr>
              <a:spcBef>
                <a:spcPts val="600"/>
              </a:spcBef>
              <a:defRPr/>
            </a:pPr>
            <a:r>
              <a:rPr lang="en-US" altLang="en-US" sz="1300" dirty="0" smtClean="0"/>
              <a:t>Attended 1 OMI Seminar and </a:t>
            </a:r>
            <a:br>
              <a:rPr lang="en-US" altLang="en-US" sz="1300" dirty="0" smtClean="0"/>
            </a:br>
            <a:r>
              <a:rPr lang="en-US" altLang="en-US" sz="1300" dirty="0" smtClean="0"/>
              <a:t>2 </a:t>
            </a:r>
            <a:r>
              <a:rPr lang="en-US" altLang="en-US" sz="1300" dirty="0" err="1" smtClean="0"/>
              <a:t>Observerships</a:t>
            </a:r>
            <a:endParaRPr lang="en-US" altLang="en-US" sz="1300" dirty="0" smtClean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CAPACITY BUILDING – OMI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Success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Stories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903640" y="1557754"/>
            <a:ext cx="3059832" cy="14003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t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300" b="1" dirty="0"/>
              <a:t>Dr. Ian </a:t>
            </a:r>
            <a:r>
              <a:rPr lang="en-US" altLang="en-US" sz="1300" b="1" dirty="0" err="1"/>
              <a:t>Marounek</a:t>
            </a:r>
            <a:r>
              <a:rPr lang="en-US" altLang="en-US" sz="1300" b="1" dirty="0"/>
              <a:t> </a:t>
            </a:r>
          </a:p>
          <a:p>
            <a:pPr>
              <a:defRPr/>
            </a:pPr>
            <a:r>
              <a:rPr lang="en-US" altLang="en-US" sz="1300" dirty="0"/>
              <a:t>Czech Republic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1300" dirty="0"/>
              <a:t>A</a:t>
            </a:r>
            <a:r>
              <a:rPr lang="en-US" altLang="en-US" sz="1300" dirty="0" smtClean="0"/>
              <a:t>ppointed </a:t>
            </a:r>
            <a:r>
              <a:rPr lang="en-US" sz="1300" dirty="0"/>
              <a:t>Director of Healthcare at the Czech Ministry of Health</a:t>
            </a:r>
            <a:r>
              <a:rPr lang="en-US" altLang="en-US" sz="1300" dirty="0" smtClean="0"/>
              <a:t>.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1300" dirty="0" smtClean="0"/>
              <a:t>Attended 1 OMI Seminar and </a:t>
            </a:r>
            <a:br>
              <a:rPr lang="en-US" altLang="en-US" sz="1300" dirty="0" smtClean="0"/>
            </a:br>
            <a:r>
              <a:rPr lang="en-US" altLang="en-US" sz="1300" dirty="0" smtClean="0"/>
              <a:t>1 </a:t>
            </a:r>
            <a:r>
              <a:rPr lang="en-US" altLang="en-US" sz="1300" dirty="0" err="1" smtClean="0"/>
              <a:t>Observership</a:t>
            </a:r>
            <a:endParaRPr lang="en-US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2018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chtungspfeil 20"/>
          <p:cNvSpPr/>
          <p:nvPr/>
        </p:nvSpPr>
        <p:spPr>
          <a:xfrm>
            <a:off x="0" y="4653135"/>
            <a:ext cx="3239252" cy="917155"/>
          </a:xfrm>
          <a:prstGeom prst="homePlate">
            <a:avLst/>
          </a:prstGeom>
          <a:solidFill>
            <a:srgbClr val="396E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ichtungspfeil 21"/>
          <p:cNvSpPr/>
          <p:nvPr/>
        </p:nvSpPr>
        <p:spPr>
          <a:xfrm>
            <a:off x="0" y="2924944"/>
            <a:ext cx="3239252" cy="917155"/>
          </a:xfrm>
          <a:prstGeom prst="homePlate">
            <a:avLst/>
          </a:prstGeom>
          <a:solidFill>
            <a:srgbClr val="396E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3" name="Richtungspfeil 22"/>
          <p:cNvSpPr/>
          <p:nvPr/>
        </p:nvSpPr>
        <p:spPr>
          <a:xfrm>
            <a:off x="0" y="1143693"/>
            <a:ext cx="3239252" cy="917155"/>
          </a:xfrm>
          <a:prstGeom prst="homePlate">
            <a:avLst/>
          </a:prstGeom>
          <a:solidFill>
            <a:srgbClr val="396E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ichtungspfeil 23"/>
          <p:cNvSpPr/>
          <p:nvPr/>
        </p:nvSpPr>
        <p:spPr>
          <a:xfrm>
            <a:off x="0" y="2060848"/>
            <a:ext cx="4211960" cy="875466"/>
          </a:xfrm>
          <a:prstGeom prst="homePlate">
            <a:avLst/>
          </a:prstGeom>
          <a:solidFill>
            <a:srgbClr val="618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ichtungspfeil 24"/>
          <p:cNvSpPr/>
          <p:nvPr/>
        </p:nvSpPr>
        <p:spPr>
          <a:xfrm>
            <a:off x="0" y="3789040"/>
            <a:ext cx="4211960" cy="875466"/>
          </a:xfrm>
          <a:prstGeom prst="homePlate">
            <a:avLst/>
          </a:prstGeom>
          <a:solidFill>
            <a:srgbClr val="618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14000" y="283766"/>
            <a:ext cx="874846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Mission</a:t>
            </a:r>
            <a:r>
              <a:rPr lang="de-AT" altLang="de-DE" sz="28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400" b="1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Statement</a:t>
            </a:r>
          </a:p>
        </p:txBody>
      </p:sp>
      <p:sp>
        <p:nvSpPr>
          <p:cNvPr id="1024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88EFBF-B238-450E-9E05-F1442093F038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de-DE" sz="1000" dirty="0" smtClean="0">
              <a:latin typeface="Univers LT Std 45 Light" charset="0"/>
            </a:endParaRPr>
          </a:p>
        </p:txBody>
      </p:sp>
      <p:sp>
        <p:nvSpPr>
          <p:cNvPr id="10246" name="Fußzeilenplatzhalter 5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5703639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2200" b="1" dirty="0">
                <a:solidFill>
                  <a:srgbClr val="C1B892"/>
                </a:solidFill>
                <a:cs typeface="Arial" pitchFamily="34" charset="0"/>
              </a:rPr>
              <a:t>M</a:t>
            </a:r>
            <a:r>
              <a:rPr lang="de-AT" sz="2200" b="1" dirty="0" smtClean="0">
                <a:solidFill>
                  <a:srgbClr val="C1B892"/>
                </a:solidFill>
                <a:cs typeface="Arial" pitchFamily="34" charset="0"/>
              </a:rPr>
              <a:t>edical </a:t>
            </a:r>
            <a:r>
              <a:rPr lang="de-AT" sz="2200" b="1" dirty="0">
                <a:solidFill>
                  <a:srgbClr val="C1B892"/>
                </a:solidFill>
                <a:cs typeface="Arial" pitchFamily="34" charset="0"/>
              </a:rPr>
              <a:t>E</a:t>
            </a:r>
            <a:r>
              <a:rPr lang="de-AT" sz="2200" b="1" dirty="0" smtClean="0">
                <a:solidFill>
                  <a:srgbClr val="C1B892"/>
                </a:solidFill>
                <a:cs typeface="Arial" pitchFamily="34" charset="0"/>
              </a:rPr>
              <a:t>ducation </a:t>
            </a:r>
            <a:r>
              <a:rPr lang="de-AT" sz="2200" b="1" dirty="0" err="1">
                <a:solidFill>
                  <a:srgbClr val="C1B892"/>
                </a:solidFill>
                <a:cs typeface="Arial" pitchFamily="34" charset="0"/>
              </a:rPr>
              <a:t>B</a:t>
            </a:r>
            <a:r>
              <a:rPr lang="de-AT" sz="2200" b="1" dirty="0" err="1" smtClean="0">
                <a:solidFill>
                  <a:srgbClr val="C1B892"/>
                </a:solidFill>
                <a:cs typeface="Arial" pitchFamily="34" charset="0"/>
              </a:rPr>
              <a:t>eyond</a:t>
            </a:r>
            <a:r>
              <a:rPr lang="de-AT" sz="2200" b="1" dirty="0" smtClean="0">
                <a:solidFill>
                  <a:srgbClr val="C1B892"/>
                </a:solidFill>
                <a:cs typeface="Arial" pitchFamily="34" charset="0"/>
              </a:rPr>
              <a:t> </a:t>
            </a:r>
            <a:r>
              <a:rPr lang="de-AT" sz="2200" b="1" dirty="0">
                <a:solidFill>
                  <a:srgbClr val="C1B892"/>
                </a:solidFill>
                <a:cs typeface="Arial" pitchFamily="34" charset="0"/>
              </a:rPr>
              <a:t>B</a:t>
            </a:r>
            <a:r>
              <a:rPr lang="de-AT" sz="2200" b="1" dirty="0" smtClean="0">
                <a:solidFill>
                  <a:srgbClr val="C1B892"/>
                </a:solidFill>
                <a:cs typeface="Arial" pitchFamily="34" charset="0"/>
              </a:rPr>
              <a:t>orders</a:t>
            </a:r>
            <a:endParaRPr lang="de-AT" sz="2200" b="1" dirty="0">
              <a:solidFill>
                <a:srgbClr val="C1B892"/>
              </a:solidFill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4000" y="1448296"/>
            <a:ext cx="2448272" cy="3077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2000" b="1" dirty="0" smtClean="0">
                <a:solidFill>
                  <a:srgbClr val="FFFFFF"/>
                </a:solidFill>
              </a:rPr>
              <a:t>IMPROVE</a:t>
            </a:r>
            <a:endParaRPr lang="de-DE" sz="2000" b="1" dirty="0">
              <a:solidFill>
                <a:srgbClr val="FFFF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4000" y="2312392"/>
            <a:ext cx="2448272" cy="3077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2000" b="1" dirty="0" smtClean="0">
                <a:solidFill>
                  <a:srgbClr val="FFFFFF"/>
                </a:solidFill>
              </a:rPr>
              <a:t>PROMOTE</a:t>
            </a:r>
            <a:endParaRPr lang="de-DE" sz="2000" b="1" dirty="0">
              <a:solidFill>
                <a:srgbClr val="FFFF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4000" y="3228751"/>
            <a:ext cx="2448272" cy="3077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2000" b="1" dirty="0" smtClean="0">
                <a:solidFill>
                  <a:srgbClr val="FFFFFF"/>
                </a:solidFill>
              </a:rPr>
              <a:t>PROVIDE</a:t>
            </a:r>
            <a:endParaRPr lang="de-DE" sz="2000" b="1" dirty="0">
              <a:solidFill>
                <a:srgbClr val="FFFF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14000" y="4092847"/>
            <a:ext cx="2448272" cy="3077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2000" b="1" dirty="0" smtClean="0">
                <a:solidFill>
                  <a:srgbClr val="FFFFFF"/>
                </a:solidFill>
              </a:rPr>
              <a:t>EMPOWER</a:t>
            </a:r>
            <a:endParaRPr lang="de-DE" sz="2000" b="1" dirty="0">
              <a:solidFill>
                <a:srgbClr val="FFFF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4000" y="4956943"/>
            <a:ext cx="2448272" cy="3077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2000" b="1" dirty="0" smtClean="0">
                <a:solidFill>
                  <a:srgbClr val="FFFFFF"/>
                </a:solidFill>
              </a:rPr>
              <a:t>REBUILD</a:t>
            </a:r>
            <a:endParaRPr lang="de-DE" sz="2000" b="1" dirty="0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72000" y="1446696"/>
            <a:ext cx="439248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>
              <a:defRPr/>
            </a:pPr>
            <a:r>
              <a:rPr lang="de-AT" dirty="0" err="1" smtClean="0">
                <a:cs typeface="Arial" pitchFamily="34" charset="0"/>
              </a:rPr>
              <a:t>Healthcare</a:t>
            </a:r>
            <a:r>
              <a:rPr lang="de-AT" dirty="0" smtClean="0">
                <a:cs typeface="Arial" pitchFamily="34" charset="0"/>
              </a:rPr>
              <a:t> in Countries in Transition</a:t>
            </a:r>
            <a:endParaRPr lang="de-AT" dirty="0"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572016" y="2310696"/>
            <a:ext cx="439248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>
              <a:defRPr/>
            </a:pPr>
            <a:r>
              <a:rPr lang="de-AT" dirty="0" smtClean="0">
                <a:cs typeface="Arial" pitchFamily="34" charset="0"/>
              </a:rPr>
              <a:t>Brain </a:t>
            </a:r>
            <a:r>
              <a:rPr lang="de-AT" dirty="0" err="1" smtClean="0">
                <a:cs typeface="Arial" pitchFamily="34" charset="0"/>
              </a:rPr>
              <a:t>Gain</a:t>
            </a:r>
            <a:r>
              <a:rPr lang="de-AT" dirty="0" smtClean="0">
                <a:cs typeface="Arial" pitchFamily="34" charset="0"/>
              </a:rPr>
              <a:t> </a:t>
            </a:r>
            <a:r>
              <a:rPr lang="de-AT" dirty="0" err="1" smtClean="0">
                <a:cs typeface="Arial" pitchFamily="34" charset="0"/>
              </a:rPr>
              <a:t>and</a:t>
            </a:r>
            <a:r>
              <a:rPr lang="de-AT" dirty="0" smtClean="0">
                <a:cs typeface="Arial" pitchFamily="34" charset="0"/>
              </a:rPr>
              <a:t> </a:t>
            </a:r>
            <a:r>
              <a:rPr lang="de-AT" dirty="0" err="1" smtClean="0">
                <a:cs typeface="Arial" pitchFamily="34" charset="0"/>
              </a:rPr>
              <a:t>Prevent</a:t>
            </a:r>
            <a:r>
              <a:rPr lang="de-AT" dirty="0" smtClean="0">
                <a:cs typeface="Arial" pitchFamily="34" charset="0"/>
              </a:rPr>
              <a:t> Brain Drain</a:t>
            </a:r>
            <a:endParaRPr lang="de-AT" dirty="0"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572000" y="3064991"/>
            <a:ext cx="4392488" cy="553998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>
              <a:defRPr/>
            </a:pPr>
            <a:r>
              <a:rPr lang="de-AT" dirty="0" smtClean="0">
                <a:cs typeface="Arial" pitchFamily="34" charset="0"/>
              </a:rPr>
              <a:t>State-</a:t>
            </a:r>
            <a:r>
              <a:rPr lang="de-AT" dirty="0" err="1" smtClean="0">
                <a:cs typeface="Arial" pitchFamily="34" charset="0"/>
              </a:rPr>
              <a:t>of</a:t>
            </a:r>
            <a:r>
              <a:rPr lang="de-AT" dirty="0" smtClean="0">
                <a:cs typeface="Arial" pitchFamily="34" charset="0"/>
              </a:rPr>
              <a:t>-</a:t>
            </a:r>
            <a:r>
              <a:rPr lang="de-AT" dirty="0" err="1" smtClean="0">
                <a:cs typeface="Arial" pitchFamily="34" charset="0"/>
              </a:rPr>
              <a:t>the</a:t>
            </a:r>
            <a:r>
              <a:rPr lang="de-AT" dirty="0" smtClean="0">
                <a:cs typeface="Arial" pitchFamily="34" charset="0"/>
              </a:rPr>
              <a:t>-art </a:t>
            </a:r>
            <a:r>
              <a:rPr lang="de-AT" dirty="0" err="1" smtClean="0">
                <a:cs typeface="Arial" pitchFamily="34" charset="0"/>
              </a:rPr>
              <a:t>Postgraduate</a:t>
            </a:r>
            <a:r>
              <a:rPr lang="de-AT" dirty="0" smtClean="0"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de-AT" dirty="0" smtClean="0">
                <a:cs typeface="Arial" pitchFamily="34" charset="0"/>
              </a:rPr>
              <a:t>Medical Education </a:t>
            </a:r>
            <a:r>
              <a:rPr lang="de-AT" dirty="0" err="1" smtClean="0">
                <a:cs typeface="Arial" pitchFamily="34" charset="0"/>
              </a:rPr>
              <a:t>and</a:t>
            </a:r>
            <a:r>
              <a:rPr lang="de-AT" dirty="0" smtClean="0">
                <a:cs typeface="Arial" pitchFamily="34" charset="0"/>
              </a:rPr>
              <a:t> Training</a:t>
            </a:r>
            <a:endParaRPr lang="de-AT" dirty="0"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572000" y="4092847"/>
            <a:ext cx="439248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>
              <a:defRPr/>
            </a:pPr>
            <a:r>
              <a:rPr lang="de-AT" dirty="0" err="1" smtClean="0">
                <a:cs typeface="Arial" pitchFamily="34" charset="0"/>
              </a:rPr>
              <a:t>Healthcare</a:t>
            </a:r>
            <a:r>
              <a:rPr lang="de-AT" dirty="0" smtClean="0">
                <a:cs typeface="Arial" pitchFamily="34" charset="0"/>
              </a:rPr>
              <a:t> Professionals</a:t>
            </a:r>
            <a:endParaRPr lang="de-AT" dirty="0"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0" y="4976688"/>
            <a:ext cx="439248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>
              <a:defRPr/>
            </a:pPr>
            <a:r>
              <a:rPr lang="de-AT" dirty="0" smtClean="0">
                <a:cs typeface="Arial" pitchFamily="34" charset="0"/>
              </a:rPr>
              <a:t>The </a:t>
            </a:r>
            <a:r>
              <a:rPr lang="de-AT" dirty="0" err="1" smtClean="0">
                <a:cs typeface="Arial" pitchFamily="34" charset="0"/>
              </a:rPr>
              <a:t>Healthcare</a:t>
            </a:r>
            <a:r>
              <a:rPr lang="de-AT" dirty="0" smtClean="0">
                <a:cs typeface="Arial" pitchFamily="34" charset="0"/>
              </a:rPr>
              <a:t> </a:t>
            </a:r>
            <a:r>
              <a:rPr lang="de-AT" dirty="0" err="1" smtClean="0">
                <a:cs typeface="Arial" pitchFamily="34" charset="0"/>
              </a:rPr>
              <a:t>Pyramid</a:t>
            </a:r>
            <a:endParaRPr lang="de-AT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78925" y="4005064"/>
            <a:ext cx="2952328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b="1" dirty="0">
                <a:latin typeface="Arial" charset="0"/>
                <a:ea typeface="MS PGothic" charset="0"/>
                <a:cs typeface="MS PGothic" charset="0"/>
              </a:rPr>
              <a:t>Dr. Laura  </a:t>
            </a:r>
            <a:r>
              <a:rPr lang="en-US" sz="1300" b="1" dirty="0" err="1" smtClean="0">
                <a:latin typeface="Arial" charset="0"/>
                <a:ea typeface="MS PGothic" charset="0"/>
                <a:cs typeface="MS PGothic" charset="0"/>
              </a:rPr>
              <a:t>Krekulova</a:t>
            </a:r>
            <a:r>
              <a:rPr lang="en-US" sz="1300" dirty="0" smtClean="0">
                <a:latin typeface="Arial" charset="0"/>
                <a:ea typeface="MS PGothic" charset="0"/>
                <a:cs typeface="MS PGothic" charset="0"/>
              </a:rPr>
              <a:t> </a:t>
            </a:r>
            <a:br>
              <a:rPr lang="en-US" sz="1300" dirty="0" smtClean="0">
                <a:latin typeface="Arial" charset="0"/>
                <a:ea typeface="MS PGothic" charset="0"/>
                <a:cs typeface="MS PGothic" charset="0"/>
              </a:rPr>
            </a:br>
            <a:r>
              <a:rPr lang="en-US" sz="1300" dirty="0" smtClean="0">
                <a:latin typeface="Arial" charset="0"/>
                <a:ea typeface="MS PGothic" charset="0"/>
                <a:cs typeface="MS PGothic" charset="0"/>
              </a:rPr>
              <a:t>Prague, Czech </a:t>
            </a:r>
            <a:r>
              <a:rPr lang="en-US" sz="1300" dirty="0">
                <a:latin typeface="Arial" charset="0"/>
                <a:ea typeface="MS PGothic" charset="0"/>
                <a:cs typeface="MS PGothic" charset="0"/>
              </a:rPr>
              <a:t>Republic</a:t>
            </a:r>
          </a:p>
          <a:p>
            <a:pPr>
              <a:spcBef>
                <a:spcPts val="600"/>
              </a:spcBef>
              <a:defRPr/>
            </a:pPr>
            <a:r>
              <a:rPr lang="en-US" sz="1300" dirty="0">
                <a:latin typeface="Arial" charset="0"/>
                <a:ea typeface="MS PGothic" charset="0"/>
                <a:cs typeface="MS PGothic" charset="0"/>
              </a:rPr>
              <a:t>Attended 4 OMI Seminars, </a:t>
            </a:r>
            <a:r>
              <a:rPr lang="en-US" sz="1300" dirty="0" smtClean="0">
                <a:latin typeface="Arial" charset="0"/>
                <a:ea typeface="MS PGothic" charset="0"/>
                <a:cs typeface="MS PGothic" charset="0"/>
              </a:rPr>
              <a:t>2 </a:t>
            </a:r>
            <a:r>
              <a:rPr lang="en-US" sz="1300" dirty="0">
                <a:latin typeface="Arial" charset="0"/>
                <a:ea typeface="MS PGothic" charset="0"/>
                <a:cs typeface="MS PGothic" charset="0"/>
              </a:rPr>
              <a:t>time faculty </a:t>
            </a:r>
            <a:r>
              <a:rPr lang="en-US" sz="1300" dirty="0" smtClean="0">
                <a:latin typeface="Arial" charset="0"/>
                <a:ea typeface="MS PGothic" charset="0"/>
                <a:cs typeface="MS PGothic" charset="0"/>
              </a:rPr>
              <a:t>member</a:t>
            </a:r>
            <a:endParaRPr lang="en-US" sz="1300" dirty="0">
              <a:latin typeface="Arial" charset="0"/>
              <a:ea typeface="MS PGothic" charset="0"/>
              <a:cs typeface="MS PGothic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Won a  $ 250,000 NIH Fogarty Grant to fund her own lab in Prague to genotype Hepatitis C Viruses.</a:t>
            </a:r>
          </a:p>
          <a:p>
            <a:pPr>
              <a:spcBef>
                <a:spcPts val="600"/>
              </a:spcBef>
              <a:defRPr/>
            </a:pPr>
            <a:endParaRPr lang="en-US" sz="1300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5613" name="Rectangle 6"/>
          <p:cNvSpPr>
            <a:spLocks noChangeArrowheads="1"/>
          </p:cNvSpPr>
          <p:nvPr/>
        </p:nvSpPr>
        <p:spPr bwMode="auto">
          <a:xfrm>
            <a:off x="5644919" y="1340768"/>
            <a:ext cx="3247561" cy="26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300" b="1" dirty="0">
                <a:solidFill>
                  <a:schemeClr val="tx1"/>
                </a:solidFill>
                <a:latin typeface="Arial" pitchFamily="34" charset="0"/>
              </a:rPr>
              <a:t>Dr. Vladimir </a:t>
            </a:r>
            <a:r>
              <a:rPr lang="en-US" altLang="de-DE" sz="1300" b="1" dirty="0" err="1">
                <a:solidFill>
                  <a:schemeClr val="tx1"/>
                </a:solidFill>
                <a:latin typeface="Arial" pitchFamily="34" charset="0"/>
              </a:rPr>
              <a:t>Kenis</a:t>
            </a:r>
            <a:r>
              <a:rPr lang="en-US" altLang="de-DE" sz="13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altLang="de-DE" sz="13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US" altLang="de-DE" sz="1300" dirty="0">
                <a:solidFill>
                  <a:schemeClr val="tx1"/>
                </a:solidFill>
                <a:latin typeface="Arial" pitchFamily="34" charset="0"/>
              </a:rPr>
              <a:t>St. Petersburg, Russia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de-DE" sz="1300" dirty="0">
                <a:solidFill>
                  <a:schemeClr val="tx1"/>
                </a:solidFill>
                <a:latin typeface="Arial" pitchFamily="34" charset="0"/>
              </a:rPr>
              <a:t>Head of </a:t>
            </a:r>
            <a:r>
              <a:rPr lang="en-US" altLang="de-DE" sz="1300" dirty="0" err="1">
                <a:solidFill>
                  <a:schemeClr val="tx1"/>
                </a:solidFill>
                <a:latin typeface="Arial" pitchFamily="34" charset="0"/>
              </a:rPr>
              <a:t>Paediatric</a:t>
            </a:r>
            <a:r>
              <a:rPr lang="en-US" altLang="de-DE" sz="13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de-DE" sz="1300" dirty="0" err="1" smtClean="0">
                <a:solidFill>
                  <a:schemeClr val="tx1"/>
                </a:solidFill>
                <a:latin typeface="Arial" pitchFamily="34" charset="0"/>
              </a:rPr>
              <a:t>Orthopaedic</a:t>
            </a: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de-DE" sz="1300" dirty="0">
                <a:solidFill>
                  <a:schemeClr val="tx1"/>
                </a:solidFill>
                <a:latin typeface="Arial" pitchFamily="34" charset="0"/>
              </a:rPr>
              <a:t>Institute </a:t>
            </a: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n. a</a:t>
            </a:r>
            <a:r>
              <a:rPr lang="en-US" altLang="de-DE" sz="1300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H</a:t>
            </a:r>
            <a:r>
              <a:rPr lang="en-US" altLang="de-DE" sz="1300" dirty="0">
                <a:solidFill>
                  <a:schemeClr val="tx1"/>
                </a:solidFill>
                <a:latin typeface="Arial" pitchFamily="34" charset="0"/>
              </a:rPr>
              <a:t>. Turner.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Attended 3 OMI seminars, 3 </a:t>
            </a:r>
            <a:r>
              <a:rPr lang="en-US" altLang="de-DE" sz="1300" dirty="0" err="1" smtClean="0">
                <a:solidFill>
                  <a:schemeClr val="tx1"/>
                </a:solidFill>
                <a:latin typeface="Arial" pitchFamily="34" charset="0"/>
              </a:rPr>
              <a:t>Observerships</a:t>
            </a: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  </a:t>
            </a:r>
            <a:endParaRPr lang="en-US" altLang="de-DE" sz="13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>
              <a:buNone/>
              <a:defRPr/>
            </a:pPr>
            <a:r>
              <a:rPr lang="en-US" altLang="de-DE" sz="1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Organizes </a:t>
            </a:r>
            <a:r>
              <a:rPr lang="en-US" altLang="de-DE" sz="13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yearly Pediatric Orthopedic Symposia at his home institution.</a:t>
            </a:r>
            <a:br>
              <a:rPr lang="en-US" altLang="de-DE" sz="13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altLang="de-DE" sz="1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Presented </a:t>
            </a:r>
            <a:r>
              <a:rPr lang="en-US" altLang="de-DE" sz="13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clinical cases for discussion</a:t>
            </a:r>
            <a:r>
              <a:rPr lang="en-US" altLang="de-DE" sz="1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.</a:t>
            </a:r>
            <a:br>
              <a:rPr lang="en-US" altLang="de-DE" sz="1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de-AT" altLang="de-DE" sz="1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9 Publications in </a:t>
            </a:r>
            <a:r>
              <a:rPr lang="de-AT" altLang="de-DE" sz="13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leading</a:t>
            </a:r>
            <a:r>
              <a:rPr lang="de-AT" altLang="de-DE" sz="1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e-AT" altLang="de-DE" sz="13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journals</a:t>
            </a:r>
            <a:r>
              <a:rPr lang="de-AT" altLang="de-DE" sz="1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.</a:t>
            </a:r>
            <a:r>
              <a:rPr lang="de-AT" altLang="de-DE" sz="1300" dirty="0" smtClean="0">
                <a:solidFill>
                  <a:srgbClr val="7F7F7F"/>
                </a:solidFill>
              </a:rPr>
              <a:t> </a:t>
            </a:r>
            <a:endParaRPr lang="en-US" altLang="de-DE" sz="130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endParaRPr lang="en-US" altLang="de-DE" sz="13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620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2562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C8A5AA-00D3-4E8E-A71C-C88B5B99875E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CAPACITY BUILDING – OMI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Success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Stories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d 2" descr="Personen-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13" y="4077072"/>
            <a:ext cx="832830" cy="1163209"/>
          </a:xfrm>
          <a:prstGeom prst="rect">
            <a:avLst/>
          </a:prstGeom>
        </p:spPr>
      </p:pic>
      <p:pic>
        <p:nvPicPr>
          <p:cNvPr id="4" name="Bild 3" descr="Personen-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10" y="1412776"/>
            <a:ext cx="839713" cy="1163209"/>
          </a:xfrm>
          <a:prstGeom prst="rect">
            <a:avLst/>
          </a:prstGeom>
        </p:spPr>
      </p:pic>
      <p:pic>
        <p:nvPicPr>
          <p:cNvPr id="11" name="Bild 10" descr="Personen-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3654"/>
            <a:ext cx="831714" cy="1152128"/>
          </a:xfrm>
          <a:prstGeom prst="rect">
            <a:avLst/>
          </a:prstGeom>
        </p:spPr>
      </p:pic>
      <p:pic>
        <p:nvPicPr>
          <p:cNvPr id="12" name="Bild 11" descr="Personen-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31714" cy="1152128"/>
          </a:xfrm>
          <a:prstGeom prst="rect">
            <a:avLst/>
          </a:prstGeom>
        </p:spPr>
      </p:pic>
      <p:sp>
        <p:nvSpPr>
          <p:cNvPr id="13" name="Rectangle 4"/>
          <p:cNvSpPr/>
          <p:nvPr/>
        </p:nvSpPr>
        <p:spPr>
          <a:xfrm>
            <a:off x="1475656" y="4041646"/>
            <a:ext cx="31683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300" b="1" dirty="0"/>
              <a:t>Dr. </a:t>
            </a:r>
            <a:r>
              <a:rPr lang="en-US" altLang="en-US" sz="1300" b="1" dirty="0" err="1"/>
              <a:t>Alexandr</a:t>
            </a:r>
            <a:r>
              <a:rPr lang="en-US" altLang="en-US" sz="1300" b="1" dirty="0"/>
              <a:t> </a:t>
            </a:r>
            <a:r>
              <a:rPr lang="en-US" altLang="en-US" sz="1300" b="1" dirty="0" err="1"/>
              <a:t>Zagorulko</a:t>
            </a:r>
            <a:endParaRPr lang="en-US" altLang="en-US" sz="1300" dirty="0"/>
          </a:p>
          <a:p>
            <a:pPr>
              <a:defRPr/>
            </a:pPr>
            <a:r>
              <a:rPr lang="en-US" altLang="en-US" sz="1300" dirty="0"/>
              <a:t>Simferopol, Ukraine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1300" dirty="0"/>
              <a:t>Attended 3 OMI seminars and </a:t>
            </a:r>
            <a:r>
              <a:rPr lang="en-US" altLang="en-US" sz="1300" dirty="0" smtClean="0"/>
              <a:t/>
            </a:r>
            <a:br>
              <a:rPr lang="en-US" altLang="en-US" sz="1300" dirty="0" smtClean="0"/>
            </a:br>
            <a:r>
              <a:rPr lang="en-US" altLang="en-US" sz="1300" dirty="0" smtClean="0"/>
              <a:t>3 </a:t>
            </a:r>
            <a:r>
              <a:rPr lang="en-US" altLang="en-US" sz="1300" dirty="0" err="1" smtClean="0"/>
              <a:t>Observerships</a:t>
            </a:r>
            <a:endParaRPr lang="en-US" altLang="en-US" sz="1300" dirty="0" smtClean="0"/>
          </a:p>
          <a:p>
            <a:pPr>
              <a:spcBef>
                <a:spcPts val="600"/>
              </a:spcBef>
              <a:defRPr/>
            </a:pPr>
            <a:r>
              <a:rPr lang="en-US" altLang="de-DE" sz="1300" dirty="0">
                <a:solidFill>
                  <a:schemeClr val="bg1">
                    <a:lumMod val="50000"/>
                  </a:schemeClr>
                </a:solidFill>
              </a:rPr>
              <a:t>Published the most up-to-date atlas </a:t>
            </a:r>
            <a:r>
              <a:rPr lang="en-US" altLang="de-DE" sz="13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de-DE" sz="13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de-DE" sz="13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altLang="de-DE" sz="1300" dirty="0">
                <a:solidFill>
                  <a:schemeClr val="bg1">
                    <a:lumMod val="50000"/>
                  </a:schemeClr>
                </a:solidFill>
              </a:rPr>
              <a:t>the lung</a:t>
            </a:r>
            <a:r>
              <a:rPr lang="en-US" altLang="en-US" sz="1300" dirty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en-US" altLang="de-DE" sz="1300" dirty="0">
                <a:solidFill>
                  <a:schemeClr val="bg1">
                    <a:lumMod val="50000"/>
                  </a:schemeClr>
                </a:solidFill>
              </a:rPr>
              <a:t>s microstructure, in collaboration with scientists from </a:t>
            </a:r>
            <a:r>
              <a:rPr lang="en-US" altLang="de-DE" sz="13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de-DE" sz="13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de-DE" sz="13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altLang="de-DE" sz="1300" dirty="0">
                <a:solidFill>
                  <a:schemeClr val="bg1">
                    <a:lumMod val="50000"/>
                  </a:schemeClr>
                </a:solidFill>
              </a:rPr>
              <a:t>University of Vienna.</a:t>
            </a:r>
          </a:p>
          <a:p>
            <a:pPr>
              <a:spcBef>
                <a:spcPts val="600"/>
              </a:spcBef>
              <a:defRPr/>
            </a:pPr>
            <a:endParaRPr lang="en-US" altLang="en-US" sz="13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475657" y="1340768"/>
            <a:ext cx="3024336" cy="22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None/>
              <a:defRPr/>
            </a:pPr>
            <a:r>
              <a:rPr lang="en-US" altLang="en-US" sz="1300" b="1" dirty="0">
                <a:solidFill>
                  <a:schemeClr val="tx1"/>
                </a:solidFill>
                <a:latin typeface="Arial"/>
                <a:cs typeface="Arial"/>
              </a:rPr>
              <a:t>Dr. Rodrigo Navarro Ramirez</a:t>
            </a:r>
            <a:r>
              <a:rPr lang="en-US" altLang="en-US" sz="13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br>
              <a:rPr lang="en-US" altLang="en-US" sz="13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altLang="en-US" sz="1300" dirty="0" smtClean="0">
                <a:solidFill>
                  <a:schemeClr val="tx1"/>
                </a:solidFill>
                <a:latin typeface="Arial"/>
                <a:cs typeface="Arial"/>
              </a:rPr>
              <a:t>Mexico </a:t>
            </a:r>
            <a:r>
              <a:rPr lang="en-US" altLang="en-US" sz="1300" dirty="0">
                <a:solidFill>
                  <a:schemeClr val="tx1"/>
                </a:solidFill>
                <a:latin typeface="Arial"/>
                <a:cs typeface="Arial"/>
              </a:rPr>
              <a:t>City, Mexico</a:t>
            </a:r>
          </a:p>
          <a:p>
            <a:pPr>
              <a:buNone/>
              <a:defRPr/>
            </a:pPr>
            <a:r>
              <a:rPr lang="en-US" altLang="en-US" sz="1300" dirty="0" smtClean="0">
                <a:solidFill>
                  <a:schemeClr val="tx1"/>
                </a:solidFill>
                <a:latin typeface="Arial"/>
                <a:cs typeface="Arial"/>
              </a:rPr>
              <a:t>Attended </a:t>
            </a:r>
            <a:r>
              <a:rPr lang="en-US" altLang="en-US" sz="1300" dirty="0">
                <a:solidFill>
                  <a:schemeClr val="tx1"/>
                </a:solidFill>
                <a:latin typeface="Arial"/>
                <a:cs typeface="Arial"/>
              </a:rPr>
              <a:t>1 OMI seminar and </a:t>
            </a:r>
            <a:r>
              <a:rPr lang="en-US" altLang="en-US" sz="13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altLang="en-US" sz="13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altLang="en-US" sz="1300" dirty="0" smtClean="0">
                <a:solidFill>
                  <a:schemeClr val="tx1"/>
                </a:solidFill>
                <a:latin typeface="Arial"/>
                <a:cs typeface="Arial"/>
              </a:rPr>
              <a:t>1 </a:t>
            </a:r>
            <a:r>
              <a:rPr lang="en-US" altLang="en-US" sz="1300" dirty="0" err="1">
                <a:solidFill>
                  <a:schemeClr val="tx1"/>
                </a:solidFill>
                <a:latin typeface="Arial"/>
                <a:cs typeface="Arial"/>
              </a:rPr>
              <a:t>Observership</a:t>
            </a:r>
            <a:r>
              <a:rPr lang="en-US" altLang="en-US" sz="1300" dirty="0">
                <a:solidFill>
                  <a:schemeClr val="tx1"/>
                </a:solidFill>
                <a:latin typeface="Arial"/>
                <a:cs typeface="Arial"/>
              </a:rPr>
              <a:t>, Organized 1 Satellite </a:t>
            </a:r>
            <a:r>
              <a:rPr lang="en-US" altLang="en-US" sz="1300" dirty="0" smtClean="0">
                <a:solidFill>
                  <a:schemeClr val="tx1"/>
                </a:solidFill>
                <a:latin typeface="Arial"/>
                <a:cs typeface="Arial"/>
              </a:rPr>
              <a:t>Symposium</a:t>
            </a:r>
          </a:p>
          <a:p>
            <a:pPr>
              <a:buNone/>
              <a:defRPr/>
            </a:pPr>
            <a:r>
              <a:rPr lang="en-US" altLang="en-US" sz="1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Is </a:t>
            </a:r>
            <a:r>
              <a:rPr lang="en-US" altLang="en-US" sz="13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in regular contact with leading trauma surgeons about specific cases, many instances where US specialists’ input proved to be life saving for his patients</a:t>
            </a:r>
            <a:r>
              <a:rPr lang="en-US" altLang="en-US" sz="1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.</a:t>
            </a:r>
            <a:endParaRPr lang="en-US" altLang="de-DE" sz="1300" dirty="0">
              <a:solidFill>
                <a:schemeClr val="bg1">
                  <a:lumMod val="50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Fußzeilenplatzhalter 5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414000" y="1124744"/>
            <a:ext cx="620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200" b="1" dirty="0" err="1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de-AT" altLang="de-DE" sz="2200" b="1" dirty="0" err="1" smtClean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AT" altLang="de-DE" sz="2200" b="1" dirty="0" smtClean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 %</a:t>
            </a:r>
            <a:r>
              <a:rPr lang="de-AT" altLang="de-DE" sz="2200" b="1" dirty="0" err="1" smtClean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age</a:t>
            </a:r>
            <a:r>
              <a:rPr lang="de-AT" altLang="de-DE" sz="2200" b="1" dirty="0" smtClean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200" b="1" dirty="0" err="1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altLang="de-DE" sz="2200" b="1" dirty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200" b="1" dirty="0" err="1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altLang="de-DE" sz="2200" b="1" dirty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 National </a:t>
            </a:r>
            <a:r>
              <a:rPr lang="de-AT" altLang="de-DE" sz="2200" b="1" dirty="0" err="1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Physician</a:t>
            </a:r>
            <a:r>
              <a:rPr lang="de-AT" altLang="de-DE" sz="2200" b="1" dirty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 Population</a:t>
            </a:r>
            <a:endParaRPr lang="en-US" altLang="de-DE" sz="2200" b="1" dirty="0">
              <a:solidFill>
                <a:srgbClr val="396E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BE33A9-A435-4984-B706-9B69E6548588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de-DE" sz="1000" smtClean="0">
              <a:latin typeface="Univers LT Std 45 Light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870022"/>
              </p:ext>
            </p:extLst>
          </p:nvPr>
        </p:nvGraphicFramePr>
        <p:xfrm>
          <a:off x="395536" y="1699647"/>
          <a:ext cx="8280920" cy="3888428"/>
        </p:xfrm>
        <a:graphic>
          <a:graphicData uri="http://schemas.openxmlformats.org/drawingml/2006/table">
            <a:tbl>
              <a:tblPr/>
              <a:tblGrid>
                <a:gridCol w="1169280"/>
                <a:gridCol w="957750"/>
                <a:gridCol w="1081142"/>
                <a:gridCol w="840235"/>
                <a:gridCol w="195859"/>
                <a:gridCol w="1214326"/>
                <a:gridCol w="957750"/>
                <a:gridCol w="1041971"/>
                <a:gridCol w="822607"/>
              </a:tblGrid>
              <a:tr h="387985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COUNTRY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FELLOWSHIPS AWARDED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NUMBER OF PHYSICIANS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OF TOTAL PHYSICIANS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1" i="0" u="none" strike="noStrike" dirty="0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COUNTRY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FELLOWSHIPS AWARDED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NUMBER OF PHYSICIANS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OF TOTAL PHYSICIANS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Montenegro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1.251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14,87%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Georgia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458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18.235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2,51%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Albania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456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3.696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12,34%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Tajikistan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258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13.247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1,95%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Armenia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856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8.355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10,25%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Czech </a:t>
                      </a:r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Republic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710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38.171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1,86%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marL="0" indent="0" algn="l" fontAlgn="b">
                        <a:tabLst/>
                      </a:pPr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Estonia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442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4.372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10,11%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Hungary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518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29.500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1,76%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Macedonia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418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5.364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7,79%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Bulgaria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407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28.384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1,43%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Slovenia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346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5.121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6,76%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Romania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641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51.153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1,25%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Latvia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380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6.456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5,89%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Azerbaijan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403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32.335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1,25%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Tanzania</a:t>
                      </a:r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2.050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5,80%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Kazakhstan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551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58.690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0,94%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Mongolia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401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7.584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5,29%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Ukraine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1.242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158.681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0,78%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Lithuania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640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13.552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4,72%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Belarus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259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35.904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0,72%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Moldova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473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10.060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4,70%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Poland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472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84.221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0,56%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Croatia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574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12.490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4,60%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Uzbekistan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374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66.856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0,56%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Bosnia</a:t>
                      </a:r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Herzegovina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298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6.664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4,47%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Austria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40.634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0,42%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Slovakia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647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16.201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3,99%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Russia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1.788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614.183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0,29%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Kyrgyzstan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337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10.698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3,15%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Mexico</a:t>
                      </a: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240.525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0,06%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82"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 err="1">
                          <a:effectLst/>
                          <a:latin typeface="Arial"/>
                        </a:rPr>
                        <a:t>Serbia</a:t>
                      </a:r>
                      <a:endParaRPr lang="de-AT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0800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effectLst/>
                          <a:latin typeface="Arial"/>
                        </a:rPr>
                        <a:t>640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effectLst/>
                          <a:latin typeface="Arial"/>
                        </a:rPr>
                        <a:t>20.825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3,07%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de-AT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8953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5520" marR="5520" marT="55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de-AT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414000" y="5444059"/>
            <a:ext cx="7416824" cy="61555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">
              <a:lnSpc>
                <a:spcPct val="120000"/>
              </a:lnSpc>
            </a:pPr>
            <a:r>
              <a:rPr lang="de-AT" sz="1000" dirty="0">
                <a:latin typeface="Arial"/>
              </a:rPr>
              <a:t>Source: http://apps.who.int/gho/data/node.main.A1443?lang=en</a:t>
            </a:r>
          </a:p>
          <a:p>
            <a:pPr fontAlgn="b">
              <a:lnSpc>
                <a:spcPct val="120000"/>
              </a:lnSpc>
            </a:pPr>
            <a:r>
              <a:rPr lang="de-AT" sz="1000" dirty="0" smtClean="0">
                <a:latin typeface="Arial"/>
              </a:rPr>
              <a:t>*http</a:t>
            </a:r>
            <a:r>
              <a:rPr lang="de-AT" sz="1000" dirty="0">
                <a:latin typeface="Arial"/>
              </a:rPr>
              <a:t>://</a:t>
            </a:r>
            <a:r>
              <a:rPr lang="de-AT" sz="1000" dirty="0" err="1">
                <a:latin typeface="Arial"/>
              </a:rPr>
              <a:t>www.aho.afro.who.int</a:t>
            </a:r>
            <a:r>
              <a:rPr lang="de-AT" sz="1000" dirty="0">
                <a:latin typeface="Arial"/>
              </a:rPr>
              <a:t>/</a:t>
            </a:r>
            <a:r>
              <a:rPr lang="de-AT" sz="1000" dirty="0" err="1">
                <a:latin typeface="Arial"/>
              </a:rPr>
              <a:t>profiles_information</a:t>
            </a:r>
            <a:r>
              <a:rPr lang="de-AT" sz="1000" dirty="0">
                <a:latin typeface="Arial"/>
              </a:rPr>
              <a:t>/</a:t>
            </a:r>
            <a:r>
              <a:rPr lang="de-AT" sz="1000" dirty="0" err="1">
                <a:latin typeface="Arial"/>
              </a:rPr>
              <a:t>images</a:t>
            </a:r>
            <a:r>
              <a:rPr lang="de-AT" sz="1000" dirty="0">
                <a:latin typeface="Arial"/>
              </a:rPr>
              <a:t>/c/c8/</a:t>
            </a:r>
            <a:r>
              <a:rPr lang="de-AT" sz="1000" dirty="0" err="1">
                <a:latin typeface="Arial"/>
              </a:rPr>
              <a:t>Tanzania-Statistical_Factsheet.pdf?ua</a:t>
            </a:r>
            <a:r>
              <a:rPr lang="de-AT" sz="1000" dirty="0">
                <a:latin typeface="Arial"/>
              </a:rPr>
              <a:t>=1&amp;ua=1</a:t>
            </a:r>
          </a:p>
          <a:p>
            <a:pPr fontAlgn="b"/>
            <a:endParaRPr lang="de-AT" sz="1000" dirty="0">
              <a:latin typeface="Arial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CAPACITY BUILDING – OMI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IMPACT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9CE2A8-525D-4215-A662-9D78C434389C}" type="slidenum">
              <a:rPr lang="en-US" altLang="de-DE" smtClean="0"/>
              <a:pPr>
                <a:defRPr/>
              </a:pPr>
              <a:t>22</a:t>
            </a:fld>
            <a:endParaRPr lang="en-US" alt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98378"/>
              </p:ext>
            </p:extLst>
          </p:nvPr>
        </p:nvGraphicFramePr>
        <p:xfrm>
          <a:off x="467545" y="1700808"/>
          <a:ext cx="8136901" cy="2647286"/>
        </p:xfrm>
        <a:graphic>
          <a:graphicData uri="http://schemas.openxmlformats.org/drawingml/2006/table">
            <a:tbl>
              <a:tblPr/>
              <a:tblGrid>
                <a:gridCol w="1317403"/>
                <a:gridCol w="1084920"/>
                <a:gridCol w="929931"/>
                <a:gridCol w="988225"/>
                <a:gridCol w="871637"/>
                <a:gridCol w="856555"/>
                <a:gridCol w="1080803"/>
                <a:gridCol w="1007427"/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1" i="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Country</a:t>
                      </a:r>
                      <a:endParaRPr lang="de-AT" sz="14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 </a:t>
                      </a:r>
                      <a:r>
                        <a:rPr lang="de-AT" sz="1400" b="1" i="0" u="none" strike="noStrike" cap="all" baseline="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CountrY</a:t>
                      </a:r>
                      <a:endParaRPr lang="de-AT" sz="14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14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cap="all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Abroad</a:t>
                      </a:r>
                      <a:endParaRPr lang="de-AT" sz="14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14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AT" sz="1400" b="1" i="0" u="none" strike="noStrike" cap="all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Unknown</a:t>
                      </a:r>
                      <a:r>
                        <a:rPr lang="de-AT" sz="14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&amp; </a:t>
                      </a:r>
                      <a:r>
                        <a:rPr lang="de-AT" sz="1400" b="1" i="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Attrition</a:t>
                      </a:r>
                      <a:endParaRPr lang="de-AT" sz="14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14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endParaRPr lang="de-AT" sz="14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cap="non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de-AT" sz="1400" b="1" i="0" u="none" strike="noStrike" cap="non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cap="non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de-AT" sz="1400" b="1" i="0" u="none" strike="noStrike" cap="non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de-AT" sz="14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cap="non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de-AT" sz="1400" b="1" i="0" u="none" strike="noStrike" cap="non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de-AT" sz="14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i="0" u="none" strike="noStrike" cap="non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i="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EAC"/>
                    </a:solidFill>
                  </a:tcPr>
                </a:tc>
              </a:tr>
              <a:tr h="35663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Estonia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63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de-A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Latvia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de-AT" sz="1400" b="1" i="0" u="none" strike="noStrike" dirty="0" smtClean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%  </a:t>
                      </a:r>
                      <a:endParaRPr lang="de-AT" sz="1400" b="1" i="0" u="none" strike="noStrike" dirty="0">
                        <a:solidFill>
                          <a:srgbClr val="396EAC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63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de-A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Lithuania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 smtClean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9%</a:t>
                      </a:r>
                      <a:endParaRPr lang="de-AT" sz="1400" b="1" i="0" u="none" strike="noStrike" dirty="0">
                        <a:solidFill>
                          <a:srgbClr val="396EAC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63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de-A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Macedonia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63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de-A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Mongolia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396EAC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6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62847"/>
              </p:ext>
            </p:extLst>
          </p:nvPr>
        </p:nvGraphicFramePr>
        <p:xfrm>
          <a:off x="467544" y="4797152"/>
          <a:ext cx="3096344" cy="1080120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Information </a:t>
                      </a:r>
                      <a:r>
                        <a:rPr lang="de-A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source</a:t>
                      </a:r>
                      <a:r>
                        <a:rPr lang="de-A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E-mails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responded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</a:t>
                      </a:r>
                      <a:r>
                        <a:rPr lang="de-A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’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</a:t>
                      </a:r>
                      <a:r>
                        <a:rPr lang="de-A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egister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</a:t>
                      </a:r>
                      <a:r>
                        <a:rPr lang="de-A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H</a:t>
                      </a:r>
                      <a:r>
                        <a:rPr lang="de-A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ospital 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</a:t>
                      </a:r>
                      <a:r>
                        <a:rPr lang="de-A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egister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Google </a:t>
                      </a:r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search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CAPACITY BUILDING – 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Brain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Gain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42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9CE2A8-525D-4215-A662-9D78C434389C}" type="slidenum">
              <a:rPr lang="en-US" altLang="de-DE" smtClean="0"/>
              <a:pPr>
                <a:defRPr/>
              </a:pPr>
              <a:t>23</a:t>
            </a:fld>
            <a:endParaRPr lang="en-US" altLang="de-DE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14000" y="1478632"/>
            <a:ext cx="801161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lang="en-US" sz="3200">
                <a:solidFill>
                  <a:srgbClr val="626464"/>
                </a:solidFill>
                <a:latin typeface="Times New Roman"/>
                <a:ea typeface="MS PGothic" panose="020B0600070205080204" pitchFamily="34" charset="-128"/>
                <a:cs typeface="MS PGothic" charset="0"/>
              </a:defRPr>
            </a:lvl1pPr>
            <a:lvl2pPr marL="742950" lvl="1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lang="en-US" sz="2800">
                <a:solidFill>
                  <a:srgbClr val="626464"/>
                </a:solidFill>
                <a:latin typeface="Times New Roman"/>
                <a:ea typeface="MS PGothic" panose="020B0600070205080204" pitchFamily="34" charset="-128"/>
                <a:cs typeface="MS PGothic" charset="0"/>
              </a:defRPr>
            </a:lvl2pPr>
            <a:lvl3pPr marL="1143000" lvl="2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lang="en-US" sz="2400">
                <a:solidFill>
                  <a:srgbClr val="626464"/>
                </a:solidFill>
                <a:latin typeface="Times New Roman"/>
                <a:ea typeface="MS PGothic" panose="020B0600070205080204" pitchFamily="34" charset="-128"/>
                <a:cs typeface="MS PGothic" charset="0"/>
              </a:defRPr>
            </a:lvl3pPr>
            <a:lvl4pPr marL="1600200" lvl="3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lang="en-US" sz="2000">
                <a:solidFill>
                  <a:srgbClr val="626464"/>
                </a:solidFill>
                <a:latin typeface="Times New Roman"/>
                <a:ea typeface="MS PGothic" panose="020B0600070205080204" pitchFamily="34" charset="-128"/>
                <a:cs typeface="MS PGothic" charset="0"/>
              </a:defRPr>
            </a:lvl4pPr>
            <a:lvl5pPr marL="2057400" lvl="4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lang="en-US" sz="2000">
                <a:solidFill>
                  <a:srgbClr val="626464"/>
                </a:solidFill>
                <a:latin typeface="Times New Roman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lang="en-US" sz="2000">
                <a:solidFill>
                  <a:srgbClr val="626464"/>
                </a:solidFill>
                <a:latin typeface="Times New Roman"/>
              </a:defRPr>
            </a:lvl6pPr>
            <a:lvl7pPr marL="2971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lang="en-US" sz="2000">
                <a:solidFill>
                  <a:srgbClr val="626464"/>
                </a:solidFill>
                <a:latin typeface="Times New Roman"/>
              </a:defRPr>
            </a:lvl7pPr>
            <a:lvl8pPr marL="3429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lang="en-US" sz="2000">
                <a:solidFill>
                  <a:srgbClr val="626464"/>
                </a:solidFill>
                <a:latin typeface="Times New Roman"/>
              </a:defRPr>
            </a:lvl8pPr>
            <a:lvl9pPr marL="3886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lang="en-US" sz="2000">
                <a:solidFill>
                  <a:srgbClr val="626464"/>
                </a:solidFill>
                <a:latin typeface="Times New Roman"/>
              </a:defRPr>
            </a:lvl9pPr>
          </a:lstStyle>
          <a:p>
            <a:pPr marL="0" indent="0" eaLnBrk="1" hangingPunct="1">
              <a:lnSpc>
                <a:spcPct val="200000"/>
              </a:lnSpc>
              <a:spcBef>
                <a:spcPts val="600"/>
              </a:spcBef>
              <a:buClrTx/>
              <a:buNone/>
            </a:pPr>
            <a:r>
              <a:rPr lang="en-US" altLang="de-DE" sz="2200" b="1" kern="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believe in …</a:t>
            </a:r>
          </a:p>
          <a:p>
            <a:pPr eaLnBrk="1" hangingPunct="1">
              <a:lnSpc>
                <a:spcPct val="2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  <a:r>
              <a:rPr lang="en-US" alt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</a:t>
            </a:r>
            <a:r>
              <a:rPr lang="en-US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  <a:p>
            <a:pPr eaLnBrk="1" hangingPunct="1">
              <a:lnSpc>
                <a:spcPct val="2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opportunities to participate</a:t>
            </a:r>
          </a:p>
          <a:p>
            <a:pPr eaLnBrk="1" hangingPunct="1">
              <a:lnSpc>
                <a:spcPct val="2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tailored to the needs of the participants</a:t>
            </a:r>
          </a:p>
          <a:p>
            <a:pPr eaLnBrk="1" hangingPunct="1">
              <a:lnSpc>
                <a:spcPct val="2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contacts &amp; communications after return</a:t>
            </a:r>
            <a:endParaRPr lang="en-US" altLang="de-DE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altLang="de-DE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to peer mentoring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4000" y="158347"/>
            <a:ext cx="8748464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WHY IS OMI MORE SUCCESSFUL THAN OTHER PROGRAMS?</a:t>
            </a:r>
          </a:p>
        </p:txBody>
      </p:sp>
    </p:spTree>
    <p:extLst>
      <p:ext uri="{BB962C8B-B14F-4D97-AF65-F5344CB8AC3E}">
        <p14:creationId xmlns:p14="http://schemas.microsoft.com/office/powerpoint/2010/main" val="45980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Fußzeilenplatzhalter 5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27662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DD9913-B8A8-44E6-BCFC-DB8E0C8DFD46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Funding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Partners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5" descr="Screen Shot 2015-01-20 at 2.34.2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33392"/>
            <a:ext cx="18716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Screen Shot 2015-01-20 at 2.34.3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16" y="5062914"/>
            <a:ext cx="2043956" cy="6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images-1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r="18979"/>
          <a:stretch/>
        </p:blipFill>
        <p:spPr bwMode="auto">
          <a:xfrm>
            <a:off x="6273227" y="1205978"/>
            <a:ext cx="1181100" cy="106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Homepage of the Federal Ministry of Science, Research and Economic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0" b="15476"/>
          <a:stretch/>
        </p:blipFill>
        <p:spPr bwMode="auto">
          <a:xfrm>
            <a:off x="370649" y="1516976"/>
            <a:ext cx="1509323" cy="70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1"/>
          <p:cNvSpPr txBox="1">
            <a:spLocks noChangeArrowheads="1"/>
          </p:cNvSpPr>
          <p:nvPr/>
        </p:nvSpPr>
        <p:spPr bwMode="auto">
          <a:xfrm>
            <a:off x="4051992" y="1547553"/>
            <a:ext cx="2174404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AT" altLang="de-DE" sz="1600" b="1" dirty="0" smtClean="0">
                <a:solidFill>
                  <a:schemeClr val="tx1"/>
                </a:solidFill>
                <a:latin typeface="Chalkduster" charset="0"/>
              </a:rPr>
              <a:t>LEIR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AT" altLang="de-DE" sz="1600" b="1" dirty="0" smtClean="0">
                <a:solidFill>
                  <a:schemeClr val="tx1"/>
                </a:solidFill>
                <a:latin typeface="Chalkduster" charset="0"/>
              </a:rPr>
              <a:t>FOUNDATION</a:t>
            </a:r>
          </a:p>
        </p:txBody>
      </p:sp>
      <p:pic>
        <p:nvPicPr>
          <p:cNvPr id="28" name="Picture 14" descr="http://www.wienersaengerknaben.at/jart/prj3/wsk_website/indexes/main/resources/img/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40768"/>
            <a:ext cx="792937" cy="7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 bwMode="auto">
          <a:xfrm>
            <a:off x="1116013" y="1876620"/>
            <a:ext cx="20161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2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" descr="Screen Shot 2015-01-21 at 12.34.34 P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6" t="38308" b="5221"/>
          <a:stretch/>
        </p:blipFill>
        <p:spPr bwMode="auto">
          <a:xfrm>
            <a:off x="5659352" y="3843241"/>
            <a:ext cx="1421639" cy="75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Screen Shot 2015-01-21 at 12.34.49 P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8" t="10873" b="40424"/>
          <a:stretch>
            <a:fillRect/>
          </a:stretch>
        </p:blipFill>
        <p:spPr bwMode="auto">
          <a:xfrm>
            <a:off x="2390128" y="5166727"/>
            <a:ext cx="208121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feld 1"/>
          <p:cNvSpPr txBox="1">
            <a:spLocks noChangeArrowheads="1"/>
          </p:cNvSpPr>
          <p:nvPr/>
        </p:nvSpPr>
        <p:spPr bwMode="auto">
          <a:xfrm>
            <a:off x="7452320" y="3998698"/>
            <a:ext cx="1636072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100" b="1" dirty="0">
                <a:solidFill>
                  <a:schemeClr val="tx1"/>
                </a:solidFill>
                <a:latin typeface="Chalkduster" charset="0"/>
              </a:rPr>
              <a:t>OLGA HAVEL FOUNDATION</a:t>
            </a:r>
          </a:p>
        </p:txBody>
      </p:sp>
      <p:pic>
        <p:nvPicPr>
          <p:cNvPr id="33" name="Picture 2" descr="Logo des Landes Steiermar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43" y="2848635"/>
            <a:ext cx="1078113" cy="6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5" y="3903097"/>
            <a:ext cx="1056409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Grafik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23" y="5142185"/>
            <a:ext cx="1604377" cy="453866"/>
          </a:xfrm>
          <a:prstGeom prst="rect">
            <a:avLst/>
          </a:prstGeom>
        </p:spPr>
      </p:pic>
      <p:pic>
        <p:nvPicPr>
          <p:cNvPr id="36" name="Grafik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1855219" cy="275384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8" y="4884532"/>
            <a:ext cx="1369655" cy="7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Bild 37" descr="800px-Medtronic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2" y="2552166"/>
            <a:ext cx="1403648" cy="801834"/>
          </a:xfrm>
          <a:prstGeom prst="rect">
            <a:avLst/>
          </a:prstGeom>
        </p:spPr>
      </p:pic>
      <p:pic>
        <p:nvPicPr>
          <p:cNvPr id="39" name="Bild 38" descr="744px-Siemens-logo_svg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68" y="2874685"/>
            <a:ext cx="1421968" cy="338291"/>
          </a:xfrm>
          <a:prstGeom prst="rect">
            <a:avLst/>
          </a:prstGeom>
        </p:spPr>
      </p:pic>
      <p:pic>
        <p:nvPicPr>
          <p:cNvPr id="40" name="Bild 39" descr="Olympus_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03925"/>
            <a:ext cx="1517105" cy="362821"/>
          </a:xfrm>
          <a:prstGeom prst="rect">
            <a:avLst/>
          </a:prstGeom>
        </p:spPr>
      </p:pic>
      <p:pic>
        <p:nvPicPr>
          <p:cNvPr id="41" name="Picture 1" descr="Screen Shot 2015-01-21 at 12.34.34 P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8575" b="40876"/>
          <a:stretch/>
        </p:blipFill>
        <p:spPr bwMode="auto">
          <a:xfrm>
            <a:off x="1691680" y="3870988"/>
            <a:ext cx="1732280" cy="79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Grp="1"/>
          </p:cNvSpPr>
          <p:nvPr>
            <p:ph type="body" idx="4294967295"/>
          </p:nvPr>
        </p:nvSpPr>
        <p:spPr>
          <a:xfrm>
            <a:off x="414000" y="1988840"/>
            <a:ext cx="8610600" cy="3515765"/>
          </a:xfrm>
          <a:prstGeom prst="rect">
            <a:avLst/>
          </a:prstGeom>
        </p:spPr>
        <p:txBody>
          <a:bodyPr lIns="0"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altLang="en-US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babies</a:t>
            </a:r>
            <a:endParaRPr lang="de-AT" altLang="de-DE" sz="2600" dirty="0" smtClean="0">
              <a:solidFill>
                <a:srgbClr val="396E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altLang="de-DE" sz="2600" dirty="0" err="1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r>
              <a:rPr lang="de-AT" altLang="de-DE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altLang="en-US" sz="2600" dirty="0" smtClean="0">
                <a:solidFill>
                  <a:srgbClr val="396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altLang="ja-JP" sz="2600" dirty="0" smtClean="0">
              <a:solidFill>
                <a:srgbClr val="396E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endParaRPr lang="de-AT" altLang="de-DE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endParaRPr lang="de-AT" alt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Peter </a:t>
            </a:r>
            <a:r>
              <a:rPr altLang="de-DE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Krcho</a:t>
            </a:r>
            <a:r>
              <a:rPr lang="de-AT"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de-AT" altLang="de-DE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endParaRPr lang="de-AT" altLang="de-DE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de-AT" altLang="de-DE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de-AT"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de-AT"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OMI Seminars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de-AT"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de-AT" altLang="de-DE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1st </a:t>
            </a:r>
            <a:r>
              <a:rPr lang="de-AT" altLang="de-DE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</a:t>
            </a:r>
            <a:r>
              <a:rPr lang="de-AT"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de-AT"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Intensive Care Unit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de-AT" altLang="de-DE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Kosice</a:t>
            </a:r>
            <a:r>
              <a:rPr lang="de-AT"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altLang="de-DE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endParaRPr lang="de-AT" altLang="de-DE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de-AT" alt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www.neonatology.sk</a:t>
            </a:r>
          </a:p>
        </p:txBody>
      </p:sp>
      <p:sp>
        <p:nvSpPr>
          <p:cNvPr id="31748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3174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017B8A-8180-4B90-96E1-113A5133008B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Real</a:t>
            </a:r>
            <a:r>
              <a:rPr lang="de-AT" altLang="de-DE" sz="2400" b="1" i="1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Benefit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4556125" y="1268413"/>
            <a:ext cx="185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395536" y="2292548"/>
            <a:ext cx="35290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de-DE" sz="100" b="1" dirty="0" smtClean="0">
              <a:solidFill>
                <a:srgbClr val="2F5597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300" b="1" dirty="0" smtClean="0">
                <a:solidFill>
                  <a:srgbClr val="2F5597"/>
                </a:solidFill>
                <a:latin typeface="Arial" pitchFamily="34" charset="0"/>
              </a:rPr>
              <a:t>New York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The American Austrian Foundation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de-DE" sz="13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de-DE" sz="1100" u="sng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c/o </a:t>
            </a:r>
            <a:r>
              <a:rPr lang="en-US" altLang="de-DE" sz="1000" dirty="0" err="1" smtClean="0">
                <a:solidFill>
                  <a:schemeClr val="tx1"/>
                </a:solidFill>
                <a:latin typeface="Arial" pitchFamily="34" charset="0"/>
              </a:rPr>
              <a:t>UniCredit</a:t>
            </a: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 Group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150 East 42nd Street, 28</a:t>
            </a:r>
            <a:r>
              <a:rPr lang="en-US" altLang="de-DE" sz="1000" baseline="30000" dirty="0" smtClean="0">
                <a:solidFill>
                  <a:schemeClr val="tx1"/>
                </a:solidFill>
                <a:latin typeface="Arial" pitchFamily="34" charset="0"/>
              </a:rPr>
              <a:t>th</a:t>
            </a: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 fl.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de-DE" sz="1000" dirty="0" smtClean="0">
                <a:solidFill>
                  <a:schemeClr val="tx1"/>
                </a:solidFill>
                <a:latin typeface="Arial" pitchFamily="34" charset="0"/>
              </a:rPr>
              <a:t>New York, NY 10017 (USA)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de-DE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Tel: </a:t>
            </a:r>
            <a:r>
              <a:rPr lang="pl-PL" altLang="de-DE" sz="1000" dirty="0" smtClean="0">
                <a:solidFill>
                  <a:schemeClr val="tx1"/>
                </a:solidFill>
                <a:latin typeface="Arial" pitchFamily="34" charset="0"/>
              </a:rPr>
              <a:t>+1-212-856-1075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AT" altLang="de-DE" sz="1000" spc="-80" dirty="0" smtClean="0">
                <a:solidFill>
                  <a:schemeClr val="tx1"/>
                </a:solidFill>
                <a:latin typeface="Arial" pitchFamily="34" charset="0"/>
              </a:rPr>
              <a:t>ny.office@americanaustrianfoundation.org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pl-PL" altLang="de-DE" sz="1300" spc="-8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823" name="Rectangle 3"/>
          <p:cNvSpPr>
            <a:spLocks noChangeArrowheads="1"/>
          </p:cNvSpPr>
          <p:nvPr/>
        </p:nvSpPr>
        <p:spPr bwMode="auto">
          <a:xfrm>
            <a:off x="6084168" y="2292548"/>
            <a:ext cx="316864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300" b="1" dirty="0" smtClean="0">
                <a:solidFill>
                  <a:srgbClr val="2F5597"/>
                </a:solidFill>
                <a:latin typeface="Arial" pitchFamily="34" charset="0"/>
              </a:rPr>
              <a:t>Vienna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300" dirty="0" err="1" smtClean="0">
                <a:solidFill>
                  <a:schemeClr val="tx1"/>
                </a:solidFill>
                <a:latin typeface="Arial" pitchFamily="34" charset="0"/>
              </a:rPr>
              <a:t>Verein</a:t>
            </a: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 der </a:t>
            </a:r>
            <a:r>
              <a:rPr lang="en-US" altLang="de-DE" sz="1300" dirty="0" err="1" smtClean="0">
                <a:solidFill>
                  <a:schemeClr val="tx1"/>
                </a:solidFill>
                <a:latin typeface="Arial" pitchFamily="34" charset="0"/>
              </a:rPr>
              <a:t>Freunde</a:t>
            </a: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 der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American Austrian Foundation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de-DE" sz="1200" u="sng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000" dirty="0" err="1" smtClean="0">
                <a:solidFill>
                  <a:schemeClr val="tx1"/>
                </a:solidFill>
                <a:latin typeface="Arial" pitchFamily="34" charset="0"/>
              </a:rPr>
              <a:t>Palais</a:t>
            </a: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de-DE" sz="1000" dirty="0" err="1" smtClean="0">
                <a:solidFill>
                  <a:schemeClr val="tx1"/>
                </a:solidFill>
                <a:latin typeface="Arial" pitchFamily="34" charset="0"/>
              </a:rPr>
              <a:t>Todesco</a:t>
            </a:r>
            <a:endParaRPr lang="en-US" altLang="de-DE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000" dirty="0" err="1" smtClean="0">
                <a:solidFill>
                  <a:schemeClr val="tx1"/>
                </a:solidFill>
                <a:latin typeface="Arial" pitchFamily="34" charset="0"/>
              </a:rPr>
              <a:t>Kärntner</a:t>
            </a: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 Str. 51 /II/ Top 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de-DE" sz="1000" dirty="0" smtClean="0">
                <a:solidFill>
                  <a:schemeClr val="tx1"/>
                </a:solidFill>
                <a:latin typeface="Arial" pitchFamily="34" charset="0"/>
              </a:rPr>
              <a:t>A-1010 Vienna (</a:t>
            </a:r>
            <a:r>
              <a:rPr lang="fr-FR" altLang="de-DE" sz="1000" dirty="0" err="1" smtClean="0">
                <a:solidFill>
                  <a:schemeClr val="tx1"/>
                </a:solidFill>
                <a:latin typeface="Arial" pitchFamily="34" charset="0"/>
              </a:rPr>
              <a:t>Austria</a:t>
            </a:r>
            <a:r>
              <a:rPr lang="fr-FR" altLang="de-DE" sz="100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de-DE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de-DE" sz="1000" dirty="0" smtClean="0">
                <a:solidFill>
                  <a:schemeClr val="tx1"/>
                </a:solidFill>
                <a:latin typeface="Arial" pitchFamily="34" charset="0"/>
              </a:rPr>
              <a:t>Tel: </a:t>
            </a: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+43-1-533 8658</a:t>
            </a:r>
            <a:endParaRPr lang="fr-FR" altLang="de-DE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fr-FR" altLang="de-DE" sz="1000" spc="-80" dirty="0" smtClean="0">
                <a:solidFill>
                  <a:schemeClr val="tx1"/>
                </a:solidFill>
                <a:latin typeface="Arial" pitchFamily="34" charset="0"/>
              </a:rPr>
              <a:t>vienna.office@americanaustrianfoundation.org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fr-FR" altLang="de-DE" sz="1300" spc="-8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824" name="Rectangle 4"/>
          <p:cNvSpPr>
            <a:spLocks noChangeArrowheads="1"/>
          </p:cNvSpPr>
          <p:nvPr/>
        </p:nvSpPr>
        <p:spPr bwMode="auto">
          <a:xfrm>
            <a:off x="0" y="5445125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2000" b="1" spc="300" dirty="0" smtClean="0">
                <a:solidFill>
                  <a:srgbClr val="396EAC"/>
                </a:solidFill>
                <a:latin typeface="Arial" pitchFamily="34" charset="0"/>
              </a:rPr>
              <a:t>www.aaf-online.org</a:t>
            </a:r>
          </a:p>
        </p:txBody>
      </p:sp>
      <p:sp>
        <p:nvSpPr>
          <p:cNvPr id="3277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60A791-D44A-42B0-9B1E-864CF1E94275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131840" y="2276872"/>
            <a:ext cx="34861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de-DE" sz="100" b="1" dirty="0" smtClean="0">
              <a:solidFill>
                <a:srgbClr val="2F5597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300" b="1" dirty="0" smtClean="0">
                <a:solidFill>
                  <a:srgbClr val="2F5597"/>
                </a:solidFill>
                <a:latin typeface="Arial" pitchFamily="34" charset="0"/>
              </a:rPr>
              <a:t>Salzburg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Salzburg </a:t>
            </a:r>
            <a:r>
              <a:rPr lang="en-US" altLang="de-DE" sz="1300" dirty="0" err="1" smtClean="0">
                <a:solidFill>
                  <a:schemeClr val="tx1"/>
                </a:solidFill>
                <a:latin typeface="Arial" pitchFamily="34" charset="0"/>
              </a:rPr>
              <a:t>Stiftung</a:t>
            </a: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 der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300" dirty="0" smtClean="0">
                <a:solidFill>
                  <a:schemeClr val="tx1"/>
                </a:solidFill>
                <a:latin typeface="Arial" pitchFamily="34" charset="0"/>
              </a:rPr>
              <a:t>American Austrian Foundation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de-DE" sz="1300" u="sng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000" dirty="0" err="1" smtClean="0">
                <a:solidFill>
                  <a:schemeClr val="tx1"/>
                </a:solidFill>
                <a:latin typeface="Arial" pitchFamily="34" charset="0"/>
              </a:rPr>
              <a:t>Schloss</a:t>
            </a: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 Arenberg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000" dirty="0" err="1" smtClean="0">
                <a:solidFill>
                  <a:schemeClr val="tx1"/>
                </a:solidFill>
                <a:latin typeface="Arial" pitchFamily="34" charset="0"/>
              </a:rPr>
              <a:t>Arenbergstrasse</a:t>
            </a: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 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5020 Salzburg (Austria)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de-DE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de-DE" sz="1000" dirty="0" smtClean="0">
                <a:solidFill>
                  <a:schemeClr val="tx1"/>
                </a:solidFill>
                <a:latin typeface="Arial" pitchFamily="34" charset="0"/>
              </a:rPr>
              <a:t>Tel: </a:t>
            </a:r>
            <a:r>
              <a:rPr lang="en-US" altLang="de-DE" sz="1000" dirty="0" smtClean="0">
                <a:solidFill>
                  <a:schemeClr val="tx1"/>
                </a:solidFill>
                <a:latin typeface="Arial" pitchFamily="34" charset="0"/>
              </a:rPr>
              <a:t>+43-662-640-101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de-DE" sz="1000" spc="-80" dirty="0" smtClean="0">
                <a:solidFill>
                  <a:schemeClr val="tx1"/>
                </a:solidFill>
                <a:latin typeface="Arial" pitchFamily="34" charset="0"/>
              </a:rPr>
              <a:t>salzburg.office@americanaustrianfoundation.org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de-DE" sz="1300" dirty="0" smtClean="0">
                <a:solidFill>
                  <a:schemeClr val="tx1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None/>
            </a:pP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Information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5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Austrian </a:t>
            </a: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Foundation © 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000" y="2477736"/>
            <a:ext cx="7920880" cy="2400657"/>
          </a:xfrm>
          <a:prstGeom prst="rect">
            <a:avLst/>
          </a:prstGeom>
          <a:noFill/>
        </p:spPr>
        <p:txBody>
          <a:bodyPr wrap="square" lIns="0" tIns="182880" rIns="0" bIns="9144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/>
              <a:t>Healthcare systems in Central &amp; Eastern Europe and the Newly Independent States near collapse after breakdown of the Soviet Union</a:t>
            </a: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/>
              <a:t>Top </a:t>
            </a:r>
            <a:r>
              <a:rPr lang="en-US" dirty="0" smtClean="0"/>
              <a:t>down hierarchy </a:t>
            </a:r>
            <a:r>
              <a:rPr lang="en-US" dirty="0"/>
              <a:t>with little opportunity for young doctors to advance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/>
              <a:t>Large exodus of Eastern European doctors to Western </a:t>
            </a:r>
            <a:r>
              <a:rPr lang="en-US" dirty="0" smtClean="0"/>
              <a:t>Europe and the US</a:t>
            </a: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/>
              <a:t>Similar conditions exist today in other countries in transition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HISTORY</a:t>
            </a:r>
            <a:endParaRPr lang="de-AT" altLang="de-DE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14000" y="2045688"/>
            <a:ext cx="7326352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Problem</a:t>
            </a:r>
            <a:endParaRPr lang="de-AT" sz="2200" b="1" dirty="0">
              <a:solidFill>
                <a:srgbClr val="396EAC"/>
              </a:solidFill>
              <a:cs typeface="Arial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6934200" y="64770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88EFBF-B238-450E-9E05-F1442093F038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de-DE" sz="1000" dirty="0" smtClean="0">
              <a:latin typeface="Univers LT Std 45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5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Austrian </a:t>
            </a: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Foundation © 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000" y="2191387"/>
            <a:ext cx="8478480" cy="3397853"/>
          </a:xfrm>
          <a:prstGeom prst="rect">
            <a:avLst/>
          </a:prstGeom>
          <a:noFill/>
        </p:spPr>
        <p:txBody>
          <a:bodyPr wrap="square" lIns="0" tIns="182880" rIns="0" bIns="9144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/>
              <a:t>High-level</a:t>
            </a:r>
            <a:r>
              <a:rPr lang="en-US" dirty="0"/>
              <a:t>, and highly-specialized medical </a:t>
            </a:r>
            <a:r>
              <a:rPr lang="en-US" dirty="0" smtClean="0"/>
              <a:t>educational programs </a:t>
            </a:r>
            <a:r>
              <a:rPr lang="en-US" dirty="0"/>
              <a:t>for mid-career level, English speaking </a:t>
            </a:r>
            <a:r>
              <a:rPr lang="en-US" dirty="0" smtClean="0"/>
              <a:t>physicians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/>
              <a:t>Instead of long-term fellowships only short-term programs with multiple opportunities &amp; long term mentoring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/>
              <a:t>Several </a:t>
            </a:r>
            <a:r>
              <a:rPr lang="en-US" dirty="0"/>
              <a:t>leading </a:t>
            </a:r>
            <a:r>
              <a:rPr lang="en-US" dirty="0" smtClean="0"/>
              <a:t>U.S. &amp; E.U. </a:t>
            </a:r>
            <a:r>
              <a:rPr lang="en-US" dirty="0"/>
              <a:t>medical institutions </a:t>
            </a:r>
            <a:r>
              <a:rPr lang="en-US" dirty="0" smtClean="0"/>
              <a:t>committed to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support programs – Physicians donate </a:t>
            </a:r>
            <a:r>
              <a:rPr lang="en-US" dirty="0"/>
              <a:t>their time &amp; expertise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/>
              <a:t>Austrian Government, OSF and other NGOs and medical community agree to fund and host program</a:t>
            </a:r>
            <a:endParaRPr 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HISTORY</a:t>
            </a:r>
            <a:endParaRPr lang="de-AT" altLang="de-DE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14000" y="1700808"/>
            <a:ext cx="7326352" cy="372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AT" sz="2200" b="1" dirty="0" smtClean="0">
                <a:solidFill>
                  <a:srgbClr val="396EAC"/>
                </a:solidFill>
                <a:cs typeface="Arial" pitchFamily="34" charset="0"/>
              </a:rPr>
              <a:t>Solution</a:t>
            </a:r>
            <a:endParaRPr lang="de-AT" sz="2200" b="1" dirty="0">
              <a:solidFill>
                <a:srgbClr val="396EAC"/>
              </a:solidFill>
              <a:cs typeface="Arial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6934200" y="64770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88EFBF-B238-450E-9E05-F1442093F038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de-DE" sz="1000" dirty="0" smtClean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5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Austrian </a:t>
            </a: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Foundation © 2015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1403648" y="4653136"/>
            <a:ext cx="7056784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700"/>
              </a:spcAft>
              <a:buClr>
                <a:srgbClr val="215D93"/>
              </a:buClr>
              <a:buFontTx/>
              <a:buNone/>
            </a:pPr>
            <a:r>
              <a:rPr lang="en-US" altLang="de-DE" sz="2200" b="1" dirty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Goal: prevent </a:t>
            </a:r>
            <a:r>
              <a:rPr lang="en-US" altLang="de-DE" sz="2200" b="1" dirty="0" smtClean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Brain Drain </a:t>
            </a:r>
            <a:r>
              <a:rPr lang="en-US" altLang="de-DE" sz="2200" b="1" dirty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– promote </a:t>
            </a:r>
            <a:r>
              <a:rPr lang="en-US" altLang="de-DE" sz="2200" b="1" dirty="0" smtClean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Brain </a:t>
            </a:r>
            <a:r>
              <a:rPr lang="en-US" altLang="de-DE" sz="2200" b="1" dirty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altLang="de-DE" sz="2200" b="1" dirty="0" smtClean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ain</a:t>
            </a:r>
            <a:endParaRPr lang="en-US" altLang="de-DE" sz="2200" b="1" dirty="0">
              <a:solidFill>
                <a:srgbClr val="396E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1403648" y="1988840"/>
            <a:ext cx="7812360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700"/>
              </a:spcAft>
              <a:buClr>
                <a:srgbClr val="215D93"/>
              </a:buClr>
              <a:buFontTx/>
              <a:buNone/>
            </a:pPr>
            <a:r>
              <a:rPr lang="en-US" altLang="de-DE" sz="2200" b="1" dirty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Founding </a:t>
            </a:r>
            <a:r>
              <a:rPr lang="en-US" altLang="de-DE" sz="2200" b="1" dirty="0" smtClean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Institutions</a:t>
            </a:r>
            <a:endParaRPr lang="en-US" altLang="de-DE" sz="2200" b="1" dirty="0">
              <a:solidFill>
                <a:srgbClr val="396EA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4" name="Picture 1" descr="Unknown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13332"/>
            <a:ext cx="1138319" cy="113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3" descr="logo_blue_text_aa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5"/>
          <a:stretch>
            <a:fillRect/>
          </a:stretch>
        </p:blipFill>
        <p:spPr bwMode="auto">
          <a:xfrm>
            <a:off x="1403648" y="3152123"/>
            <a:ext cx="1123275" cy="57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82769"/>
            <a:ext cx="2376264" cy="74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HISTORY</a:t>
            </a:r>
            <a:endParaRPr lang="de-AT" altLang="de-DE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6934200" y="64770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88EFBF-B238-450E-9E05-F1442093F038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de-DE" sz="1000" dirty="0" smtClean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3203848" y="3356992"/>
            <a:ext cx="4464496" cy="1152128"/>
          </a:xfrm>
          <a:prstGeom prst="rect">
            <a:avLst/>
          </a:prstGeom>
          <a:solidFill>
            <a:srgbClr val="618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707904" y="2204864"/>
            <a:ext cx="3456384" cy="1152128"/>
          </a:xfrm>
          <a:prstGeom prst="rect">
            <a:avLst/>
          </a:prstGeom>
          <a:solidFill>
            <a:srgbClr val="396EAC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699792" y="4509120"/>
            <a:ext cx="5472608" cy="1152128"/>
          </a:xfrm>
          <a:prstGeom prst="rect">
            <a:avLst/>
          </a:prstGeom>
          <a:solidFill>
            <a:srgbClr val="396E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290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218872-EE0A-48DE-9F40-5C9EE6AA2EAC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39752" y="4931876"/>
            <a:ext cx="626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Salzburg </a:t>
            </a:r>
            <a:r>
              <a:rPr lang="en-US" b="1" dirty="0">
                <a:solidFill>
                  <a:srgbClr val="FFFFFF"/>
                </a:solidFill>
              </a:rPr>
              <a:t>Medical </a:t>
            </a:r>
            <a:r>
              <a:rPr lang="en-US" b="1" dirty="0" smtClean="0">
                <a:solidFill>
                  <a:srgbClr val="FFFFFF"/>
                </a:solidFill>
              </a:rPr>
              <a:t>Seminars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987824" y="3779748"/>
            <a:ext cx="496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Clinical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Research </a:t>
            </a:r>
            <a:r>
              <a:rPr lang="en-US" b="1" dirty="0" err="1" smtClean="0">
                <a:solidFill>
                  <a:schemeClr val="bg1"/>
                </a:solidFill>
              </a:rPr>
              <a:t>Observerships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567296" y="2494637"/>
            <a:ext cx="3744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Symposia, e-learning,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Open Medical Clubs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Three-Step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Approach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Capacity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Building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chtungspfeil 20"/>
          <p:cNvSpPr/>
          <p:nvPr/>
        </p:nvSpPr>
        <p:spPr>
          <a:xfrm>
            <a:off x="0" y="4522693"/>
            <a:ext cx="2123728" cy="1138555"/>
          </a:xfrm>
          <a:prstGeom prst="homePlate">
            <a:avLst/>
          </a:prstGeom>
          <a:solidFill>
            <a:srgbClr val="396E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ichtungspfeil 22"/>
          <p:cNvSpPr/>
          <p:nvPr/>
        </p:nvSpPr>
        <p:spPr>
          <a:xfrm>
            <a:off x="0" y="3370565"/>
            <a:ext cx="2123728" cy="1150387"/>
          </a:xfrm>
          <a:prstGeom prst="homePlate">
            <a:avLst/>
          </a:prstGeom>
          <a:solidFill>
            <a:srgbClr val="618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ichtungspfeil 27"/>
          <p:cNvSpPr/>
          <p:nvPr/>
        </p:nvSpPr>
        <p:spPr>
          <a:xfrm>
            <a:off x="0" y="2218437"/>
            <a:ext cx="2123728" cy="1150387"/>
          </a:xfrm>
          <a:prstGeom prst="homePlate">
            <a:avLst/>
          </a:prstGeom>
          <a:solidFill>
            <a:srgbClr val="396EAC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31" name="Textfeld 30"/>
          <p:cNvSpPr txBox="1"/>
          <p:nvPr/>
        </p:nvSpPr>
        <p:spPr>
          <a:xfrm>
            <a:off x="467544" y="4585410"/>
            <a:ext cx="86409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STEP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21553" y="3433282"/>
            <a:ext cx="86409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STEP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1553" y="2290446"/>
            <a:ext cx="86409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37" name="Rechteck 36"/>
          <p:cNvSpPr/>
          <p:nvPr/>
        </p:nvSpPr>
        <p:spPr>
          <a:xfrm>
            <a:off x="321300" y="2650486"/>
            <a:ext cx="119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Capacity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Building</a:t>
            </a:r>
          </a:p>
        </p:txBody>
      </p:sp>
      <p:sp>
        <p:nvSpPr>
          <p:cNvPr id="38" name="Rechteck 37"/>
          <p:cNvSpPr/>
          <p:nvPr/>
        </p:nvSpPr>
        <p:spPr>
          <a:xfrm>
            <a:off x="352852" y="3802614"/>
            <a:ext cx="1472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Experience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Exchange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365676" y="4954742"/>
            <a:ext cx="1497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Knowledge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Transfer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13323" name="Rectangle 6"/>
          <p:cNvSpPr>
            <a:spLocks noChangeArrowheads="1"/>
          </p:cNvSpPr>
          <p:nvPr/>
        </p:nvSpPr>
        <p:spPr bwMode="auto">
          <a:xfrm>
            <a:off x="1339842" y="5661248"/>
            <a:ext cx="623119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700"/>
              </a:spcAft>
              <a:buClr>
                <a:srgbClr val="215D93"/>
              </a:buClr>
              <a:buFontTx/>
              <a:buNone/>
            </a:pPr>
            <a:r>
              <a:rPr lang="en-US" altLang="de-DE" sz="2200" b="1" dirty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altLang="de-DE" sz="2200" b="1" dirty="0" smtClean="0">
                <a:solidFill>
                  <a:srgbClr val="396EAC"/>
                </a:solidFill>
                <a:latin typeface="Arial" pitchFamily="34" charset="0"/>
                <a:cs typeface="Arial" pitchFamily="34" charset="0"/>
              </a:rPr>
              <a:t>Senior Colleagues Help Junior Colleagues</a:t>
            </a:r>
            <a:endParaRPr lang="en-US" altLang="de-DE" sz="2200" b="1" dirty="0">
              <a:solidFill>
                <a:srgbClr val="396E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14000" y="1125905"/>
            <a:ext cx="4449105" cy="43088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AT" sz="2200" b="1" dirty="0">
                <a:solidFill>
                  <a:srgbClr val="396EAC"/>
                </a:solidFill>
                <a:cs typeface="Arial" pitchFamily="34" charset="0"/>
              </a:rPr>
              <a:t>OMI Salzburg Medical Seminars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70383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Transfer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395536" y="1888968"/>
            <a:ext cx="1872208" cy="18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215D93"/>
              </a:buClr>
              <a:buNone/>
            </a:pPr>
            <a:r>
              <a:rPr lang="en-US" alt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Fellows</a:t>
            </a:r>
            <a:endParaRPr lang="en-US" altLang="de-D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215D93"/>
              </a:buClr>
              <a:buNone/>
            </a:pPr>
            <a:r>
              <a:rPr lang="en-US" alt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week seminars </a:t>
            </a:r>
            <a:r>
              <a:rPr lang="en-US" alt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Salzburg; </a:t>
            </a:r>
            <a:br>
              <a:rPr lang="en-US" alt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alt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40 English-speaking </a:t>
            </a:r>
            <a:r>
              <a:rPr lang="en-US" alt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mid</a:t>
            </a:r>
            <a:r>
              <a:rPr lang="en-US" alt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-career level </a:t>
            </a:r>
            <a:r>
              <a:rPr lang="en-US" alt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physicians; Selection based on merit; </a:t>
            </a:r>
            <a:endParaRPr lang="en-US" alt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7092280" y="1888968"/>
            <a:ext cx="1872208" cy="106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215D93"/>
              </a:buClr>
              <a:buNone/>
            </a:pPr>
            <a:r>
              <a:rPr lang="en-US" alt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</a:t>
            </a:r>
            <a:endParaRPr lang="en-US" altLang="de-D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215D93"/>
              </a:buClr>
              <a:buFontTx/>
              <a:buNone/>
            </a:pPr>
            <a:r>
              <a:rPr lang="en-US" alt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en-US" alt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-renowned faculty donate their time and expertise</a:t>
            </a:r>
          </a:p>
        </p:txBody>
      </p:sp>
      <p:sp>
        <p:nvSpPr>
          <p:cNvPr id="13" name="Rechteck 12"/>
          <p:cNvSpPr/>
          <p:nvPr/>
        </p:nvSpPr>
        <p:spPr>
          <a:xfrm rot="5400000">
            <a:off x="8352419" y="-170895"/>
            <a:ext cx="360041" cy="122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8028382" y="188640"/>
            <a:ext cx="115213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96EAC"/>
                </a:solidFill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6934200" y="64770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88EFBF-B238-450E-9E05-F1442093F038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de-DE" sz="1000" dirty="0" smtClean="0">
              <a:latin typeface="Univers LT Std 45 Light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52506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600" b="1" dirty="0" err="1">
                <a:cs typeface="Arial" pitchFamily="34" charset="0"/>
              </a:rPr>
              <a:t>Knowledge</a:t>
            </a:r>
            <a:r>
              <a:rPr lang="de-AT" sz="1600" b="1" dirty="0">
                <a:cs typeface="Arial" pitchFamily="34" charset="0"/>
              </a:rPr>
              <a:t> Transfer, Networking </a:t>
            </a:r>
            <a:r>
              <a:rPr lang="de-AT" sz="1600" b="1" dirty="0" err="1">
                <a:cs typeface="Arial" pitchFamily="34" charset="0"/>
              </a:rPr>
              <a:t>Opportunities</a:t>
            </a:r>
            <a:r>
              <a:rPr lang="de-AT" sz="1600" b="1" dirty="0">
                <a:cs typeface="Arial" pitchFamily="34" charset="0"/>
              </a:rPr>
              <a:t>, Lasting </a:t>
            </a:r>
            <a:r>
              <a:rPr lang="de-AT" sz="1600" b="1" dirty="0" err="1">
                <a:cs typeface="Arial" pitchFamily="34" charset="0"/>
              </a:rPr>
              <a:t>Collegial</a:t>
            </a:r>
            <a:r>
              <a:rPr lang="de-AT" sz="1600" b="1" dirty="0">
                <a:cs typeface="Arial" pitchFamily="34" charset="0"/>
              </a:rPr>
              <a:t> </a:t>
            </a:r>
            <a:r>
              <a:rPr lang="de-AT" sz="1600" b="1" dirty="0" err="1">
                <a:cs typeface="Arial" pitchFamily="34" charset="0"/>
              </a:rPr>
              <a:t>Relationships</a:t>
            </a:r>
            <a:endParaRPr lang="de-AT" sz="1600" b="1" dirty="0">
              <a:cs typeface="Arial" pitchFamily="34" charset="0"/>
            </a:endParaRPr>
          </a:p>
        </p:txBody>
      </p:sp>
      <p:pic>
        <p:nvPicPr>
          <p:cNvPr id="15" name="Bild 14" descr="Imgae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88"/>
          <a:stretch/>
        </p:blipFill>
        <p:spPr>
          <a:xfrm>
            <a:off x="2374900" y="1814593"/>
            <a:ext cx="4394200" cy="1233407"/>
          </a:xfrm>
          <a:prstGeom prst="rect">
            <a:avLst/>
          </a:prstGeom>
        </p:spPr>
      </p:pic>
      <p:pic>
        <p:nvPicPr>
          <p:cNvPr id="16" name="Bild 15" descr="Imgae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t="59882" r="36819"/>
          <a:stretch/>
        </p:blipFill>
        <p:spPr>
          <a:xfrm>
            <a:off x="3707904" y="3496807"/>
            <a:ext cx="1772369" cy="1804401"/>
          </a:xfrm>
          <a:prstGeom prst="rect">
            <a:avLst/>
          </a:prstGeom>
        </p:spPr>
      </p:pic>
      <p:pic>
        <p:nvPicPr>
          <p:cNvPr id="17" name="Bild 16" descr="Imgae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6" t="43517" r="44508" b="42575"/>
          <a:stretch/>
        </p:blipFill>
        <p:spPr>
          <a:xfrm>
            <a:off x="4211960" y="3068960"/>
            <a:ext cx="571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1435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F87B69-64A6-4F9A-A441-DF27200F9E2C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3" name="AutoShape 2" descr="Bildergebnis für medical university g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Bildergebnis für medical university gr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Academic Partners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909672" cy="90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3668"/>
            <a:ext cx="1105378" cy="82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62" y="1412776"/>
            <a:ext cx="2078182" cy="4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3" y="5394259"/>
            <a:ext cx="23764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82962"/>
            <a:ext cx="2130425" cy="4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3175"/>
            <a:ext cx="7302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7770"/>
            <a:ext cx="1325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89" y="3904917"/>
            <a:ext cx="799783" cy="6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16" y="2636912"/>
            <a:ext cx="749240" cy="53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78" y="3815966"/>
            <a:ext cx="619018" cy="6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" descr="C:\Users\Katharine\AppData\Local\Microsoft\Windows\Temporary Internet Files\Content.Outlook\UUCO9JPY\MSKCC Logo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33" y="5199279"/>
            <a:ext cx="2597727" cy="53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14725"/>
            <a:ext cx="2302532" cy="35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93175"/>
            <a:ext cx="1440796" cy="62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http://wirtschaftsblatt.at/images/uploads/d/4/5/1473861/KAV-Logo_300dpirgb_17.6.2_138386067187557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876405" cy="58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6" descr="http://upload.wikimedia.org/wikipedia/en/thumb/1/1d/Institut_Pasteur_(logo).svg/1280px-Institut_Pasteur_(logo)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909383"/>
            <a:ext cx="1158482" cy="4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15" y="3900758"/>
            <a:ext cx="1211033" cy="4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http://www.rekiz-salzburg.at/rekiz/wp/wp-content/themes/rekitz/images/logo-klinik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63321"/>
            <a:ext cx="2114674" cy="2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hteck 44"/>
          <p:cNvSpPr/>
          <p:nvPr/>
        </p:nvSpPr>
        <p:spPr>
          <a:xfrm rot="5400000">
            <a:off x="8352419" y="-170895"/>
            <a:ext cx="360041" cy="122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8028382" y="188640"/>
            <a:ext cx="115213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96EAC"/>
                </a:solidFill>
                <a:cs typeface="Arial" panose="020B0604020202020204" pitchFamily="34" charset="0"/>
              </a:rPr>
              <a:t>STEP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6"/>
          <p:cNvSpPr txBox="1">
            <a:spLocks noChangeArrowheads="1"/>
          </p:cNvSpPr>
          <p:nvPr/>
        </p:nvSpPr>
        <p:spPr bwMode="auto">
          <a:xfrm>
            <a:off x="3124200" y="64214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Arial" panose="020B0604020202020204" pitchFamily="34" charset="0"/>
                <a:cs typeface="Arial" panose="020B0604020202020204" pitchFamily="34" charset="0"/>
              </a:rPr>
              <a:t>American Austrian Foundation © 2015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4043BA-EEF3-4972-85F6-5BCD2E14AC6F}" type="slidenum">
              <a:rPr lang="en-US" altLang="de-DE" sz="1000" smtClean="0">
                <a:latin typeface="Univers LT Std 45 Light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de-DE" sz="1000" smtClean="0">
              <a:latin typeface="Univers LT Std 45 Light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4000" y="310696"/>
            <a:ext cx="87484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 anchor="ctr" anchorCtr="0">
            <a:spAutoFit/>
          </a:bodyPr>
          <a:lstStyle>
            <a:lvl1pPr>
              <a:spcBef>
                <a:spcPts val="8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32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8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4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15C92"/>
              </a:buClr>
              <a:buSzPct val="100000"/>
              <a:buFont typeface="Wingdings" pitchFamily="2" charset="2"/>
              <a:buChar char="§"/>
              <a:defRPr sz="2000">
                <a:solidFill>
                  <a:srgbClr val="626464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b="1" cap="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OMI Salzburg Medical Seminar Topics</a:t>
            </a:r>
            <a:endParaRPr lang="de-AT" altLang="de-DE" sz="2400" b="1" cap="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45558" y="1610850"/>
            <a:ext cx="3024336" cy="404418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Anesthesiology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Applied </a:t>
            </a:r>
            <a:r>
              <a:rPr lang="de-DE" sz="1400" dirty="0"/>
              <a:t>Clinical Research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Behavioral</a:t>
            </a:r>
            <a:r>
              <a:rPr lang="de-DE" sz="1400" dirty="0" smtClean="0"/>
              <a:t> </a:t>
            </a:r>
            <a:r>
              <a:rPr lang="de-DE" sz="1400" dirty="0" err="1"/>
              <a:t>Pediatrics</a:t>
            </a:r>
            <a:r>
              <a:rPr lang="de-DE" sz="1400" dirty="0"/>
              <a:t> &amp; </a:t>
            </a:r>
            <a:endParaRPr lang="de-DE" sz="1400" dirty="0" smtClean="0"/>
          </a:p>
          <a:p>
            <a:pPr marL="266700">
              <a:lnSpc>
                <a:spcPct val="120000"/>
              </a:lnSpc>
            </a:pPr>
            <a:r>
              <a:rPr lang="de-DE" sz="1400" dirty="0" smtClean="0"/>
              <a:t>Child Development (PH)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Bone</a:t>
            </a:r>
            <a:r>
              <a:rPr lang="de-DE" sz="1400" dirty="0" smtClean="0"/>
              <a:t> </a:t>
            </a:r>
            <a:r>
              <a:rPr lang="de-DE" sz="1400" dirty="0" err="1"/>
              <a:t>and</a:t>
            </a:r>
            <a:r>
              <a:rPr lang="de-DE" sz="1400" dirty="0"/>
              <a:t> Joint </a:t>
            </a:r>
            <a:r>
              <a:rPr lang="de-DE" sz="1400" dirty="0" err="1"/>
              <a:t>Surgery</a:t>
            </a:r>
            <a:r>
              <a:rPr lang="de-DE" sz="1400" dirty="0"/>
              <a:t>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Cardiac</a:t>
            </a:r>
            <a:r>
              <a:rPr lang="de-DE" sz="1400" dirty="0" smtClean="0"/>
              <a:t> </a:t>
            </a:r>
            <a:r>
              <a:rPr lang="de-DE" sz="1400" dirty="0" err="1"/>
              <a:t>Surgery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Cardiology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Changing</a:t>
            </a:r>
            <a:r>
              <a:rPr lang="de-DE" sz="1400" dirty="0" smtClean="0"/>
              <a:t> </a:t>
            </a:r>
            <a:r>
              <a:rPr lang="de-DE" sz="1400" dirty="0" err="1"/>
              <a:t>the</a:t>
            </a:r>
            <a:r>
              <a:rPr lang="de-DE" sz="1400" dirty="0"/>
              <a:t> Narrative </a:t>
            </a:r>
            <a:endParaRPr lang="de-DE" sz="1400" dirty="0" smtClean="0"/>
          </a:p>
          <a:p>
            <a:pPr marL="266700">
              <a:lnSpc>
                <a:spcPct val="120000"/>
              </a:lnSpc>
            </a:pPr>
            <a:r>
              <a:rPr lang="de-DE" sz="1400" dirty="0"/>
              <a:t> </a:t>
            </a:r>
            <a:r>
              <a:rPr lang="de-DE" sz="1400" dirty="0" smtClean="0"/>
              <a:t>on </a:t>
            </a:r>
            <a:r>
              <a:rPr lang="de-DE" sz="1400" dirty="0"/>
              <a:t>Roma </a:t>
            </a:r>
            <a:r>
              <a:rPr lang="de-DE" sz="1400" dirty="0" err="1" smtClean="0"/>
              <a:t>Health</a:t>
            </a:r>
            <a:r>
              <a:rPr lang="de-DE" sz="1400" dirty="0"/>
              <a:t> </a:t>
            </a:r>
            <a:r>
              <a:rPr lang="de-DE" sz="1400" dirty="0" smtClean="0"/>
              <a:t>(PH)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Dermatology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Diabetes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Diagnostic</a:t>
            </a:r>
            <a:r>
              <a:rPr lang="de-DE" sz="1400" dirty="0" smtClean="0"/>
              <a:t> </a:t>
            </a:r>
            <a:r>
              <a:rPr lang="de-DE" sz="1400" dirty="0"/>
              <a:t>Imaging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ESU </a:t>
            </a:r>
            <a:r>
              <a:rPr lang="de-DE" sz="1400" dirty="0"/>
              <a:t>Master Class in </a:t>
            </a:r>
            <a:r>
              <a:rPr lang="de-DE" sz="1400" dirty="0" err="1"/>
              <a:t>Urology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Family </a:t>
            </a:r>
            <a:r>
              <a:rPr lang="de-DE" sz="1400" dirty="0" err="1" smtClean="0"/>
              <a:t>Medicine</a:t>
            </a:r>
            <a:r>
              <a:rPr lang="de-DE" sz="1400" dirty="0" smtClean="0"/>
              <a:t> (PH)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General </a:t>
            </a:r>
            <a:r>
              <a:rPr lang="de-DE" sz="1400" dirty="0" err="1"/>
              <a:t>Pediatrics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3059832" y="1582221"/>
            <a:ext cx="316835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Infectious</a:t>
            </a:r>
            <a:r>
              <a:rPr lang="de-DE" sz="1400" dirty="0" smtClean="0"/>
              <a:t> </a:t>
            </a:r>
            <a:r>
              <a:rPr lang="de-DE" sz="1400" dirty="0" err="1" smtClean="0"/>
              <a:t>Diseases</a:t>
            </a:r>
            <a:r>
              <a:rPr lang="de-DE" sz="1400" dirty="0" smtClean="0"/>
              <a:t> (PH)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Internal </a:t>
            </a:r>
            <a:r>
              <a:rPr lang="de-DE" sz="1400" dirty="0" err="1"/>
              <a:t>Medicine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Palliative Care (PH)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Law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 smtClean="0"/>
              <a:t>Health</a:t>
            </a:r>
            <a:r>
              <a:rPr lang="de-DE" sz="1400" dirty="0" smtClean="0"/>
              <a:t> (PH)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Lipid </a:t>
            </a:r>
            <a:r>
              <a:rPr lang="de-DE" sz="1400" dirty="0" err="1"/>
              <a:t>Metabolism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Maternal</a:t>
            </a:r>
            <a:r>
              <a:rPr lang="de-DE" sz="1400" dirty="0" smtClean="0"/>
              <a:t> </a:t>
            </a:r>
            <a:r>
              <a:rPr lang="de-DE" sz="1400" dirty="0"/>
              <a:t>&amp; Infant </a:t>
            </a:r>
            <a:r>
              <a:rPr lang="de-DE" sz="1400" dirty="0" err="1" smtClean="0"/>
              <a:t>Health</a:t>
            </a:r>
            <a:r>
              <a:rPr lang="de-DE" sz="1400" dirty="0" smtClean="0"/>
              <a:t> (PH)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Medical </a:t>
            </a:r>
            <a:r>
              <a:rPr lang="de-DE" sz="1400" dirty="0"/>
              <a:t>Education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Neonatology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Neurology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Neurosurgery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OB/GYN 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Oncology</a:t>
            </a:r>
            <a:r>
              <a:rPr lang="de-DE" sz="1400" dirty="0" smtClean="0"/>
              <a:t> </a:t>
            </a:r>
            <a:r>
              <a:rPr lang="de-DE" sz="1400" dirty="0"/>
              <a:t>A: </a:t>
            </a:r>
            <a:r>
              <a:rPr lang="de-DE" sz="1400" dirty="0" err="1"/>
              <a:t>Hematologic</a:t>
            </a:r>
            <a:r>
              <a:rPr lang="de-DE" sz="1400" dirty="0"/>
              <a:t> </a:t>
            </a:r>
            <a:r>
              <a:rPr lang="de-DE" sz="1400" dirty="0" err="1"/>
              <a:t>Malignancies</a:t>
            </a:r>
            <a:r>
              <a:rPr lang="de-DE" sz="1400" dirty="0"/>
              <a:t>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Oncology</a:t>
            </a:r>
            <a:r>
              <a:rPr lang="de-DE" sz="1400" dirty="0" smtClean="0"/>
              <a:t> </a:t>
            </a:r>
            <a:r>
              <a:rPr lang="de-DE" sz="1400" dirty="0"/>
              <a:t>B: Soft </a:t>
            </a:r>
            <a:r>
              <a:rPr lang="de-DE" sz="1400" dirty="0" err="1"/>
              <a:t>Tissue</a:t>
            </a:r>
            <a:r>
              <a:rPr lang="de-DE" sz="1400" dirty="0"/>
              <a:t>, </a:t>
            </a:r>
            <a:r>
              <a:rPr lang="de-DE" sz="1400" dirty="0" err="1"/>
              <a:t>Bone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Skin </a:t>
            </a:r>
            <a:r>
              <a:rPr lang="de-DE" sz="1400" dirty="0" err="1"/>
              <a:t>Malignancies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de-DE" sz="1400" dirty="0" smtClean="0"/>
          </a:p>
        </p:txBody>
      </p:sp>
      <p:sp>
        <p:nvSpPr>
          <p:cNvPr id="7" name="Rechteck 6"/>
          <p:cNvSpPr/>
          <p:nvPr/>
        </p:nvSpPr>
        <p:spPr>
          <a:xfrm>
            <a:off x="6012160" y="1582221"/>
            <a:ext cx="3096344" cy="317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Ophthalmology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Otolaryngology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Pathology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Pediatric</a:t>
            </a:r>
            <a:r>
              <a:rPr lang="de-DE" sz="1400" dirty="0" smtClean="0"/>
              <a:t> </a:t>
            </a:r>
            <a:r>
              <a:rPr lang="de-DE" sz="1400" dirty="0" err="1"/>
              <a:t>Cardiology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Pediatric</a:t>
            </a:r>
            <a:r>
              <a:rPr lang="de-DE" sz="1400" dirty="0" smtClean="0"/>
              <a:t> </a:t>
            </a:r>
            <a:r>
              <a:rPr lang="de-DE" sz="1400" dirty="0" err="1"/>
              <a:t>Radiology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Pediatric</a:t>
            </a:r>
            <a:r>
              <a:rPr lang="de-DE" sz="1400" dirty="0" smtClean="0"/>
              <a:t> </a:t>
            </a:r>
            <a:r>
              <a:rPr lang="de-DE" sz="1400" dirty="0" err="1"/>
              <a:t>Urology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err="1" smtClean="0"/>
              <a:t>Psychiatry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Rehabilitation </a:t>
            </a:r>
            <a:r>
              <a:rPr lang="de-DE" sz="1400" dirty="0" err="1" smtClean="0"/>
              <a:t>Medicine</a:t>
            </a:r>
            <a:r>
              <a:rPr lang="de-DE" sz="1400" dirty="0" smtClean="0"/>
              <a:t> (PH)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Temporal </a:t>
            </a:r>
            <a:r>
              <a:rPr lang="de-DE" sz="1400" dirty="0" err="1"/>
              <a:t>Bone</a:t>
            </a:r>
            <a:r>
              <a:rPr lang="de-DE" sz="1400" dirty="0"/>
              <a:t> </a:t>
            </a:r>
            <a:r>
              <a:rPr lang="de-DE" sz="1400" dirty="0" err="1"/>
              <a:t>Surgery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Transgender (PH)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400" dirty="0" smtClean="0"/>
              <a:t>Trauma </a:t>
            </a:r>
            <a:r>
              <a:rPr lang="de-DE" sz="1400" dirty="0"/>
              <a:t>&amp; Emergency </a:t>
            </a:r>
            <a:r>
              <a:rPr lang="de-DE" sz="1400" dirty="0" err="1"/>
              <a:t>Surgery</a:t>
            </a:r>
            <a:endParaRPr lang="de-DE" sz="1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 rot="5400000">
            <a:off x="8352419" y="-170895"/>
            <a:ext cx="360041" cy="122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028382" y="188640"/>
            <a:ext cx="115213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96EAC"/>
                </a:solidFill>
                <a:cs typeface="Arial" panose="020B0604020202020204" pitchFamily="34" charset="0"/>
              </a:rPr>
              <a:t>STEP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tuelle Powerpoint Dr. Aulitzky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file:///C:/Dokumente%20und%20Einstellungen/User/Desktop/Teresa%20Achleitner/Powerpoint/aktuelle%20Powerpoint%20Dr.%20Aulitzky.ppt</Template>
  <TotalTime>0</TotalTime>
  <Words>1851</Words>
  <Application>Microsoft Office PowerPoint</Application>
  <PresentationFormat>On-screen Show (4:3)</PresentationFormat>
  <Paragraphs>616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aktuelle Powerpoint Dr. Aulitzky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 regions XXXX fellows</dc:title>
  <dc:creator>Sioban</dc:creator>
  <cp:lastModifiedBy>skempes_d</cp:lastModifiedBy>
  <cp:revision>1610</cp:revision>
  <cp:lastPrinted>2015-08-05T11:05:32Z</cp:lastPrinted>
  <dcterms:created xsi:type="dcterms:W3CDTF">1999-07-28T08:51:08Z</dcterms:created>
  <dcterms:modified xsi:type="dcterms:W3CDTF">2015-10-01T13:52:16Z</dcterms:modified>
</cp:coreProperties>
</file>