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handoutMasterIdLst>
    <p:handoutMasterId r:id="rId28"/>
  </p:handoutMasterIdLst>
  <p:sldIdLst>
    <p:sldId id="256" r:id="rId2"/>
    <p:sldId id="277" r:id="rId3"/>
    <p:sldId id="259" r:id="rId4"/>
    <p:sldId id="280" r:id="rId5"/>
    <p:sldId id="281" r:id="rId6"/>
    <p:sldId id="257" r:id="rId7"/>
    <p:sldId id="282" r:id="rId8"/>
    <p:sldId id="283" r:id="rId9"/>
    <p:sldId id="260" r:id="rId10"/>
    <p:sldId id="276" r:id="rId11"/>
    <p:sldId id="262" r:id="rId12"/>
    <p:sldId id="263" r:id="rId13"/>
    <p:sldId id="264" r:id="rId14"/>
    <p:sldId id="278" r:id="rId15"/>
    <p:sldId id="267" r:id="rId16"/>
    <p:sldId id="274" r:id="rId17"/>
    <p:sldId id="268" r:id="rId18"/>
    <p:sldId id="269" r:id="rId19"/>
    <p:sldId id="284" r:id="rId20"/>
    <p:sldId id="285" r:id="rId21"/>
    <p:sldId id="279" r:id="rId22"/>
    <p:sldId id="270" r:id="rId23"/>
    <p:sldId id="271" r:id="rId24"/>
    <p:sldId id="273" r:id="rId25"/>
    <p:sldId id="272" r:id="rId26"/>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924" autoAdjust="0"/>
  </p:normalViewPr>
  <p:slideViewPr>
    <p:cSldViewPr>
      <p:cViewPr>
        <p:scale>
          <a:sx n="58" d="100"/>
          <a:sy n="58" d="100"/>
        </p:scale>
        <p:origin x="-1716"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74A7A7B7-B832-4746-B377-9C5F93777F6A}" type="datetimeFigureOut">
              <a:rPr lang="en-US" smtClean="0"/>
              <a:t>7/23/2014</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EC696354-42CB-4063-A7AE-CAE8EE344648}" type="slidenum">
              <a:rPr lang="en-US" smtClean="0"/>
              <a:t>‹#›</a:t>
            </a:fld>
            <a:endParaRPr lang="en-US"/>
          </a:p>
        </p:txBody>
      </p:sp>
    </p:spTree>
    <p:extLst>
      <p:ext uri="{BB962C8B-B14F-4D97-AF65-F5344CB8AC3E}">
        <p14:creationId xmlns:p14="http://schemas.microsoft.com/office/powerpoint/2010/main" val="2110639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65B020DB-634A-4319-ABDB-79260623E136}" type="datetimeFigureOut">
              <a:rPr lang="en-US" smtClean="0"/>
              <a:t>7/23/2014</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2A72405B-F547-4998-8346-5907BD38F5FE}" type="slidenum">
              <a:rPr lang="en-US" smtClean="0"/>
              <a:t>‹#›</a:t>
            </a:fld>
            <a:endParaRPr lang="en-US"/>
          </a:p>
        </p:txBody>
      </p:sp>
    </p:spTree>
    <p:extLst>
      <p:ext uri="{BB962C8B-B14F-4D97-AF65-F5344CB8AC3E}">
        <p14:creationId xmlns:p14="http://schemas.microsoft.com/office/powerpoint/2010/main" val="234473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Requires that facilities, good and services be available, accessible, acceptable and of quality </a:t>
            </a:r>
            <a:r>
              <a:rPr lang="en-GB" dirty="0">
                <a:sym typeface="Wingdings" panose="05000000000000000000" pitchFamily="2" charset="2"/>
              </a:rPr>
              <a:t> </a:t>
            </a:r>
            <a:r>
              <a:rPr lang="en-GB" dirty="0"/>
              <a:t>2.3 (page 36)</a:t>
            </a:r>
          </a:p>
          <a:p>
            <a:endParaRPr lang="en-GB" dirty="0" smtClean="0"/>
          </a:p>
          <a:p>
            <a:r>
              <a:rPr lang="en-GB" dirty="0" smtClean="0"/>
              <a:t>Bonus </a:t>
            </a:r>
            <a:r>
              <a:rPr lang="en-GB" dirty="0"/>
              <a:t>question: where did the AAAQ come from? </a:t>
            </a:r>
            <a:r>
              <a:rPr lang="en-GB" dirty="0" smtClean="0">
                <a:sym typeface="Wingdings" panose="05000000000000000000" pitchFamily="2" charset="2"/>
              </a:rPr>
              <a:t> </a:t>
            </a:r>
            <a:r>
              <a:rPr lang="en-GB" dirty="0" smtClean="0"/>
              <a:t>UN </a:t>
            </a:r>
            <a:r>
              <a:rPr lang="en-GB" dirty="0"/>
              <a:t>CESCR GC14</a:t>
            </a:r>
          </a:p>
          <a:p>
            <a:pPr defTabSz="929305"/>
            <a:r>
              <a:rPr lang="en-GB" dirty="0"/>
              <a:t>Bonus question: </a:t>
            </a:r>
            <a:r>
              <a:rPr lang="en-US" dirty="0"/>
              <a:t>What do we mean by “the underlying determinants of health”? </a:t>
            </a:r>
            <a:r>
              <a:rPr lang="en-GB" dirty="0"/>
              <a:t>Access to safe and potable drinking water, and adequate supply of safe food, nutrition and housing </a:t>
            </a:r>
            <a:r>
              <a:rPr lang="en-GB" dirty="0">
                <a:sym typeface="Wingdings" panose="05000000000000000000" pitchFamily="2" charset="2"/>
              </a:rPr>
              <a:t> </a:t>
            </a:r>
            <a:r>
              <a:rPr lang="en-GB" dirty="0"/>
              <a:t>2.3 (page 36</a:t>
            </a:r>
            <a:r>
              <a:rPr lang="en-GB" dirty="0" smtClean="0"/>
              <a:t>)</a:t>
            </a:r>
          </a:p>
          <a:p>
            <a:pPr marL="0" marR="0" indent="0" algn="l" defTabSz="929305" rtl="0" eaLnBrk="1" fontAlgn="auto" latinLnBrk="0" hangingPunct="1">
              <a:lnSpc>
                <a:spcPct val="100000"/>
              </a:lnSpc>
              <a:spcBef>
                <a:spcPts val="0"/>
              </a:spcBef>
              <a:spcAft>
                <a:spcPts val="0"/>
              </a:spcAft>
              <a:buClrTx/>
              <a:buSzTx/>
              <a:buFontTx/>
              <a:buNone/>
              <a:tabLst/>
              <a:defRPr/>
            </a:pPr>
            <a:r>
              <a:rPr lang="en-GB" dirty="0" smtClean="0"/>
              <a:t>Discussion: do you regularly think through each</a:t>
            </a:r>
            <a:r>
              <a:rPr lang="en-GB" baseline="0" dirty="0" smtClean="0"/>
              <a:t> of the components when assessing human rights violations?</a:t>
            </a:r>
            <a:endParaRPr lang="en-GB" dirty="0" smtClean="0"/>
          </a:p>
          <a:p>
            <a:pPr defTabSz="929305"/>
            <a:endParaRPr lang="en-GB" dirty="0"/>
          </a:p>
        </p:txBody>
      </p:sp>
      <p:sp>
        <p:nvSpPr>
          <p:cNvPr id="4" name="Slide Number Placeholder 3"/>
          <p:cNvSpPr>
            <a:spLocks noGrp="1"/>
          </p:cNvSpPr>
          <p:nvPr>
            <p:ph type="sldNum" sz="quarter" idx="10"/>
          </p:nvPr>
        </p:nvSpPr>
        <p:spPr/>
        <p:txBody>
          <a:bodyPr/>
          <a:lstStyle/>
          <a:p>
            <a:fld id="{2A72405B-F547-4998-8346-5907BD38F5FE}" type="slidenum">
              <a:rPr lang="en-US" smtClean="0"/>
              <a:t>3</a:t>
            </a:fld>
            <a:endParaRPr lang="en-US"/>
          </a:p>
        </p:txBody>
      </p:sp>
    </p:spTree>
    <p:extLst>
      <p:ext uri="{BB962C8B-B14F-4D97-AF65-F5344CB8AC3E}">
        <p14:creationId xmlns:p14="http://schemas.microsoft.com/office/powerpoint/2010/main" val="176136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r>
              <a:rPr lang="en-GB" dirty="0"/>
              <a:t>e.g. equipment/facilities in a hospital/clinic, limits on working hours, protection against harmful types of work during pregnancy </a:t>
            </a:r>
            <a:r>
              <a:rPr lang="en-GB" dirty="0" err="1"/>
              <a:t>etc</a:t>
            </a:r>
            <a:r>
              <a:rPr lang="en-GB" dirty="0"/>
              <a:t> </a:t>
            </a:r>
            <a:r>
              <a:rPr lang="en-GB" dirty="0">
                <a:sym typeface="Wingdings" panose="05000000000000000000" pitchFamily="2" charset="2"/>
              </a:rPr>
              <a:t> </a:t>
            </a:r>
            <a:r>
              <a:rPr lang="en-GB" dirty="0"/>
              <a:t>2.4 (page 72)</a:t>
            </a:r>
            <a:endParaRPr lang="en-US" dirty="0"/>
          </a:p>
          <a:p>
            <a:endParaRPr lang="en-US" dirty="0"/>
          </a:p>
        </p:txBody>
      </p:sp>
      <p:sp>
        <p:nvSpPr>
          <p:cNvPr id="4" name="Slide Number Placeholder 3"/>
          <p:cNvSpPr>
            <a:spLocks noGrp="1"/>
          </p:cNvSpPr>
          <p:nvPr>
            <p:ph type="sldNum" sz="quarter" idx="10"/>
          </p:nvPr>
        </p:nvSpPr>
        <p:spPr/>
        <p:txBody>
          <a:bodyPr/>
          <a:lstStyle/>
          <a:p>
            <a:fld id="{2A72405B-F547-4998-8346-5907BD38F5FE}" type="slidenum">
              <a:rPr lang="en-US" smtClean="0"/>
              <a:t>13</a:t>
            </a:fld>
            <a:endParaRPr lang="en-US"/>
          </a:p>
        </p:txBody>
      </p:sp>
    </p:spTree>
    <p:extLst>
      <p:ext uri="{BB962C8B-B14F-4D97-AF65-F5344CB8AC3E}">
        <p14:creationId xmlns:p14="http://schemas.microsoft.com/office/powerpoint/2010/main" val="3687313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326" indent="-232326">
              <a:buAutoNum type="arabicParenBoth"/>
            </a:pPr>
            <a:r>
              <a:rPr lang="en-GB" dirty="0"/>
              <a:t>issue general comments/recommendations that interpret the content of the treaties </a:t>
            </a:r>
          </a:p>
          <a:p>
            <a:pPr marL="232326" indent="-232326">
              <a:buAutoNum type="arabicParenBoth"/>
            </a:pPr>
            <a:r>
              <a:rPr lang="en-GB" dirty="0"/>
              <a:t>review state reports and issue concluding observations </a:t>
            </a:r>
          </a:p>
          <a:p>
            <a:pPr marL="232326" indent="-232326">
              <a:buAutoNum type="arabicParenBoth"/>
            </a:pPr>
            <a:r>
              <a:rPr lang="en-GB" dirty="0"/>
              <a:t>consider individual communications</a:t>
            </a:r>
          </a:p>
          <a:p>
            <a:pPr marL="171450" indent="-171450">
              <a:buFont typeface="Wingdings"/>
              <a:buChar char="à"/>
            </a:pPr>
            <a:r>
              <a:rPr lang="en-GB" dirty="0" smtClean="0"/>
              <a:t>2.2 </a:t>
            </a:r>
            <a:r>
              <a:rPr lang="en-GB" dirty="0"/>
              <a:t>(page 2), 4.2 (page 2</a:t>
            </a:r>
            <a:r>
              <a:rPr lang="en-GB" dirty="0" smtClean="0"/>
              <a:t>)</a:t>
            </a:r>
          </a:p>
          <a:p>
            <a:pPr marL="171450" indent="-171450">
              <a:buFont typeface="Wingdings"/>
              <a:buChar char="à"/>
            </a:pPr>
            <a:endParaRPr lang="en-GB" dirty="0" smtClean="0"/>
          </a:p>
          <a:p>
            <a:pPr marL="0" indent="0">
              <a:buFont typeface="Wingdings"/>
              <a:buNone/>
            </a:pPr>
            <a:r>
              <a:rPr lang="en-GB" dirty="0" smtClean="0"/>
              <a:t>Discussion: any movement on ratifying OP-ICESCR</a:t>
            </a:r>
            <a:r>
              <a:rPr lang="en-GB" baseline="0" dirty="0" smtClean="0"/>
              <a:t> in your countries?</a:t>
            </a:r>
            <a:endParaRPr lang="en-US" dirty="0"/>
          </a:p>
        </p:txBody>
      </p:sp>
      <p:sp>
        <p:nvSpPr>
          <p:cNvPr id="4" name="Slide Number Placeholder 3"/>
          <p:cNvSpPr>
            <a:spLocks noGrp="1"/>
          </p:cNvSpPr>
          <p:nvPr>
            <p:ph type="sldNum" sz="quarter" idx="10"/>
          </p:nvPr>
        </p:nvSpPr>
        <p:spPr/>
        <p:txBody>
          <a:bodyPr/>
          <a:lstStyle/>
          <a:p>
            <a:fld id="{2A72405B-F547-4998-8346-5907BD38F5FE}" type="slidenum">
              <a:rPr lang="en-US" smtClean="0"/>
              <a:t>15</a:t>
            </a:fld>
            <a:endParaRPr lang="en-US"/>
          </a:p>
        </p:txBody>
      </p:sp>
    </p:spTree>
    <p:extLst>
      <p:ext uri="{BB962C8B-B14F-4D97-AF65-F5344CB8AC3E}">
        <p14:creationId xmlns:p14="http://schemas.microsoft.com/office/powerpoint/2010/main" val="3694521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245" indent="-174245">
              <a:buFont typeface="Arial" panose="020B0604020202020204" pitchFamily="34" charset="0"/>
              <a:buChar char="•"/>
            </a:pPr>
            <a:r>
              <a:rPr lang="en-GB" dirty="0"/>
              <a:t>Body of Principles for the Protection of All Persons under Any Form of Detention or Imprisonment</a:t>
            </a:r>
            <a:endParaRPr lang="en-US" dirty="0"/>
          </a:p>
          <a:p>
            <a:pPr marL="174245" indent="-174245">
              <a:buFont typeface="Arial" panose="020B0604020202020204" pitchFamily="34" charset="0"/>
              <a:buChar char="•"/>
            </a:pPr>
            <a:r>
              <a:rPr lang="en-GB" dirty="0"/>
              <a:t>Declaration of Alma-Ata</a:t>
            </a:r>
            <a:endParaRPr lang="en-US" dirty="0"/>
          </a:p>
          <a:p>
            <a:pPr marL="174245" indent="-174245">
              <a:buFont typeface="Arial" panose="020B0604020202020204" pitchFamily="34" charset="0"/>
              <a:buChar char="•"/>
            </a:pPr>
            <a:r>
              <a:rPr lang="en-GB" dirty="0"/>
              <a:t>Declaration on the Elimination of Violence Against Women</a:t>
            </a:r>
            <a:endParaRPr lang="en-US" dirty="0"/>
          </a:p>
          <a:p>
            <a:pPr marL="174245" indent="-174245">
              <a:buFont typeface="Arial" panose="020B0604020202020204" pitchFamily="34" charset="0"/>
              <a:buChar char="•"/>
            </a:pPr>
            <a:r>
              <a:rPr lang="en-GB" dirty="0"/>
              <a:t>Limburg Principles on the Implementation of the ICESCR</a:t>
            </a:r>
            <a:endParaRPr lang="en-US" dirty="0"/>
          </a:p>
          <a:p>
            <a:pPr marL="174245" indent="-174245">
              <a:buFont typeface="Arial" panose="020B0604020202020204" pitchFamily="34" charset="0"/>
              <a:buChar char="•"/>
            </a:pPr>
            <a:r>
              <a:rPr lang="en-GB" dirty="0"/>
              <a:t>Maastricht Guidelines on Violations of ESCR</a:t>
            </a:r>
            <a:endParaRPr lang="en-US" dirty="0"/>
          </a:p>
          <a:p>
            <a:pPr marL="174245" indent="-174245">
              <a:buFont typeface="Arial" panose="020B0604020202020204" pitchFamily="34" charset="0"/>
              <a:buChar char="•"/>
            </a:pPr>
            <a:r>
              <a:rPr lang="en-GB" dirty="0"/>
              <a:t>Principles of Medical Ethics Relevant to the Role of Health Personnel, Particularly Physicians, in the Protection of Prisoners and Detainees against TCIDT</a:t>
            </a:r>
            <a:endParaRPr lang="en-US" dirty="0"/>
          </a:p>
          <a:p>
            <a:pPr marL="174245" indent="-174245">
              <a:buFont typeface="Arial" panose="020B0604020202020204" pitchFamily="34" charset="0"/>
              <a:buChar char="•"/>
            </a:pPr>
            <a:r>
              <a:rPr lang="en-GB" dirty="0"/>
              <a:t>Principles for the Protection of Persons with Mental Illness and the Improvement of Mental Health Care</a:t>
            </a:r>
            <a:endParaRPr lang="en-US" dirty="0"/>
          </a:p>
          <a:p>
            <a:pPr marL="174245" indent="-174245">
              <a:buFont typeface="Arial" panose="020B0604020202020204" pitchFamily="34" charset="0"/>
              <a:buChar char="•"/>
            </a:pPr>
            <a:r>
              <a:rPr lang="en-GB" dirty="0" err="1"/>
              <a:t>Siracusa</a:t>
            </a:r>
            <a:r>
              <a:rPr lang="en-GB" dirty="0"/>
              <a:t> Principles on the Limitation and Derogation Provisions in the ICCPR</a:t>
            </a:r>
            <a:endParaRPr lang="en-US" dirty="0"/>
          </a:p>
          <a:p>
            <a:pPr marL="174245" indent="-174245">
              <a:buFont typeface="Arial" panose="020B0604020202020204" pitchFamily="34" charset="0"/>
              <a:buChar char="•"/>
            </a:pPr>
            <a:r>
              <a:rPr lang="en-GB" dirty="0"/>
              <a:t>Standard Minimum Rules for the Treatment of Prisoners</a:t>
            </a:r>
            <a:endParaRPr lang="en-US" dirty="0"/>
          </a:p>
          <a:p>
            <a:pPr marL="174245" indent="-174245">
              <a:buFont typeface="Arial" panose="020B0604020202020204" pitchFamily="34" charset="0"/>
              <a:buChar char="•"/>
            </a:pPr>
            <a:r>
              <a:rPr lang="en-GB" dirty="0"/>
              <a:t>(UNGA’s) Social, Humanitarian Cultural Committee Draft Resolutions</a:t>
            </a:r>
            <a:endParaRPr lang="en-US" dirty="0"/>
          </a:p>
          <a:p>
            <a:pPr marL="174245" indent="-174245">
              <a:buFont typeface="Arial" panose="020B0604020202020204" pitchFamily="34" charset="0"/>
              <a:buChar char="•"/>
            </a:pPr>
            <a:r>
              <a:rPr lang="en-GB" dirty="0"/>
              <a:t>UN Human Rights Council Resolutions </a:t>
            </a:r>
            <a:endParaRPr lang="en-US" dirty="0"/>
          </a:p>
          <a:p>
            <a:pPr defTabSz="929305"/>
            <a:r>
              <a:rPr lang="en-US" dirty="0" smtClean="0">
                <a:sym typeface="Wingdings" panose="05000000000000000000" pitchFamily="2" charset="2"/>
              </a:rPr>
              <a:t> </a:t>
            </a:r>
            <a:r>
              <a:rPr lang="en-GB" dirty="0"/>
              <a:t>2.2 (pages 7-8)</a:t>
            </a:r>
            <a:endParaRPr lang="en-US" dirty="0"/>
          </a:p>
          <a:p>
            <a:endParaRPr lang="en-US" dirty="0" smtClean="0"/>
          </a:p>
          <a:p>
            <a:r>
              <a:rPr lang="en-US" dirty="0" smtClean="0"/>
              <a:t>Bonus question: how can we use such</a:t>
            </a:r>
            <a:r>
              <a:rPr lang="en-US" baseline="0" dirty="0" smtClean="0"/>
              <a:t> instruments to progress HRPC compliance? </a:t>
            </a:r>
            <a:r>
              <a:rPr lang="en-GB" dirty="0"/>
              <a:t>Can use them to pressure governments and influence judicial and other interpretation of treaty provisions. </a:t>
            </a:r>
            <a:r>
              <a:rPr lang="en-GB" dirty="0">
                <a:sym typeface="Wingdings" panose="05000000000000000000" pitchFamily="2" charset="2"/>
              </a:rPr>
              <a:t> </a:t>
            </a:r>
            <a:r>
              <a:rPr lang="en-GB" dirty="0"/>
              <a:t>2.3 (page 10)</a:t>
            </a:r>
            <a:endParaRPr lang="en-US" dirty="0"/>
          </a:p>
        </p:txBody>
      </p:sp>
      <p:sp>
        <p:nvSpPr>
          <p:cNvPr id="4" name="Slide Number Placeholder 3"/>
          <p:cNvSpPr>
            <a:spLocks noGrp="1"/>
          </p:cNvSpPr>
          <p:nvPr>
            <p:ph type="sldNum" sz="quarter" idx="10"/>
          </p:nvPr>
        </p:nvSpPr>
        <p:spPr/>
        <p:txBody>
          <a:bodyPr/>
          <a:lstStyle/>
          <a:p>
            <a:fld id="{2A72405B-F547-4998-8346-5907BD38F5FE}" type="slidenum">
              <a:rPr lang="en-US" smtClean="0"/>
              <a:t>16</a:t>
            </a:fld>
            <a:endParaRPr lang="en-US"/>
          </a:p>
        </p:txBody>
      </p:sp>
    </p:spTree>
    <p:extLst>
      <p:ext uri="{BB962C8B-B14F-4D97-AF65-F5344CB8AC3E}">
        <p14:creationId xmlns:p14="http://schemas.microsoft.com/office/powerpoint/2010/main" val="2885951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Must complete and file an ‘accreditation request form’ in advance </a:t>
            </a:r>
            <a:r>
              <a:rPr lang="en-GB" dirty="0">
                <a:sym typeface="Wingdings" panose="05000000000000000000" pitchFamily="2" charset="2"/>
              </a:rPr>
              <a:t> </a:t>
            </a:r>
            <a:r>
              <a:rPr lang="en-GB" dirty="0"/>
              <a:t>4.2 (page 4)</a:t>
            </a:r>
            <a:endParaRPr lang="en-US" dirty="0"/>
          </a:p>
        </p:txBody>
      </p:sp>
      <p:sp>
        <p:nvSpPr>
          <p:cNvPr id="4" name="Slide Number Placeholder 3"/>
          <p:cNvSpPr>
            <a:spLocks noGrp="1"/>
          </p:cNvSpPr>
          <p:nvPr>
            <p:ph type="sldNum" sz="quarter" idx="10"/>
          </p:nvPr>
        </p:nvSpPr>
        <p:spPr/>
        <p:txBody>
          <a:bodyPr/>
          <a:lstStyle/>
          <a:p>
            <a:fld id="{2A72405B-F547-4998-8346-5907BD38F5FE}" type="slidenum">
              <a:rPr lang="en-US" smtClean="0"/>
              <a:t>17</a:t>
            </a:fld>
            <a:endParaRPr lang="en-US"/>
          </a:p>
        </p:txBody>
      </p:sp>
    </p:spTree>
    <p:extLst>
      <p:ext uri="{BB962C8B-B14F-4D97-AF65-F5344CB8AC3E}">
        <p14:creationId xmlns:p14="http://schemas.microsoft.com/office/powerpoint/2010/main" val="3656350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Division for Advancement of Women (NY) maintains a calendar of when states come before the committee (see “Participation in the work of the Committee” on CEDAW Committee’s website</a:t>
            </a:r>
            <a:r>
              <a:rPr lang="en-GB" dirty="0" smtClean="0"/>
              <a:t>). cedaw@ohchr.org </a:t>
            </a:r>
            <a:endParaRPr lang="en-GB" dirty="0"/>
          </a:p>
          <a:p>
            <a:r>
              <a:rPr lang="en-GB" dirty="0">
                <a:sym typeface="Wingdings" panose="05000000000000000000" pitchFamily="2" charset="2"/>
              </a:rPr>
              <a:t> </a:t>
            </a:r>
            <a:r>
              <a:rPr lang="en-GB" dirty="0"/>
              <a:t>4.2 (page 7)</a:t>
            </a:r>
            <a:endParaRPr lang="en-US" dirty="0"/>
          </a:p>
        </p:txBody>
      </p:sp>
      <p:sp>
        <p:nvSpPr>
          <p:cNvPr id="4" name="Slide Number Placeholder 3"/>
          <p:cNvSpPr>
            <a:spLocks noGrp="1"/>
          </p:cNvSpPr>
          <p:nvPr>
            <p:ph type="sldNum" sz="quarter" idx="10"/>
          </p:nvPr>
        </p:nvSpPr>
        <p:spPr/>
        <p:txBody>
          <a:bodyPr/>
          <a:lstStyle/>
          <a:p>
            <a:fld id="{2A72405B-F547-4998-8346-5907BD38F5FE}" type="slidenum">
              <a:rPr lang="en-US" smtClean="0"/>
              <a:t>18</a:t>
            </a:fld>
            <a:endParaRPr lang="en-US"/>
          </a:p>
        </p:txBody>
      </p:sp>
    </p:spTree>
    <p:extLst>
      <p:ext uri="{BB962C8B-B14F-4D97-AF65-F5344CB8AC3E}">
        <p14:creationId xmlns:p14="http://schemas.microsoft.com/office/powerpoint/2010/main" val="17179508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8 (2.2,</a:t>
            </a:r>
            <a:r>
              <a:rPr lang="en-GB" baseline="0" dirty="0" smtClean="0"/>
              <a:t> p2) (not the International Convention for the Protection of all Persons from Enforced Disappearance)</a:t>
            </a:r>
            <a:endParaRPr lang="en-GB" dirty="0"/>
          </a:p>
        </p:txBody>
      </p:sp>
      <p:sp>
        <p:nvSpPr>
          <p:cNvPr id="4" name="Slide Number Placeholder 3"/>
          <p:cNvSpPr>
            <a:spLocks noGrp="1"/>
          </p:cNvSpPr>
          <p:nvPr>
            <p:ph type="sldNum" sz="quarter" idx="10"/>
          </p:nvPr>
        </p:nvSpPr>
        <p:spPr/>
        <p:txBody>
          <a:bodyPr/>
          <a:lstStyle/>
          <a:p>
            <a:fld id="{2A72405B-F547-4998-8346-5907BD38F5FE}" type="slidenum">
              <a:rPr lang="en-US" smtClean="0"/>
              <a:t>19</a:t>
            </a:fld>
            <a:endParaRPr lang="en-US"/>
          </a:p>
        </p:txBody>
      </p:sp>
    </p:spTree>
    <p:extLst>
      <p:ext uri="{BB962C8B-B14F-4D97-AF65-F5344CB8AC3E}">
        <p14:creationId xmlns:p14="http://schemas.microsoft.com/office/powerpoint/2010/main" val="23872698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CESCR</a:t>
            </a:r>
            <a:r>
              <a:rPr lang="en-GB" baseline="0" dirty="0" smtClean="0"/>
              <a:t> (or if they’ve said others, ask them to justify)</a:t>
            </a:r>
          </a:p>
          <a:p>
            <a:endParaRPr lang="en-GB" baseline="0" dirty="0" smtClean="0"/>
          </a:p>
          <a:p>
            <a:r>
              <a:rPr lang="en-GB" baseline="0" dirty="0" smtClean="0"/>
              <a:t>Bonus question: in what ways? e.g. General Comments, expertise on right to health</a:t>
            </a:r>
          </a:p>
        </p:txBody>
      </p:sp>
      <p:sp>
        <p:nvSpPr>
          <p:cNvPr id="4" name="Slide Number Placeholder 3"/>
          <p:cNvSpPr>
            <a:spLocks noGrp="1"/>
          </p:cNvSpPr>
          <p:nvPr>
            <p:ph type="sldNum" sz="quarter" idx="10"/>
          </p:nvPr>
        </p:nvSpPr>
        <p:spPr/>
        <p:txBody>
          <a:bodyPr/>
          <a:lstStyle/>
          <a:p>
            <a:fld id="{2A72405B-F547-4998-8346-5907BD38F5FE}" type="slidenum">
              <a:rPr lang="en-US" smtClean="0"/>
              <a:t>20</a:t>
            </a:fld>
            <a:endParaRPr lang="en-US"/>
          </a:p>
        </p:txBody>
      </p:sp>
    </p:spTree>
    <p:extLst>
      <p:ext uri="{BB962C8B-B14F-4D97-AF65-F5344CB8AC3E}">
        <p14:creationId xmlns:p14="http://schemas.microsoft.com/office/powerpoint/2010/main" val="15455948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From Council of Europe: (1) ECHR (2) European Social Charter of 1961 and 1996 (Revised) </a:t>
            </a:r>
            <a:r>
              <a:rPr lang="en-GB" dirty="0">
                <a:sym typeface="Wingdings" panose="05000000000000000000" pitchFamily="2" charset="2"/>
              </a:rPr>
              <a:t> </a:t>
            </a:r>
            <a:r>
              <a:rPr lang="en-GB" dirty="0"/>
              <a:t>3.2 (pages 3-4)</a:t>
            </a:r>
            <a:endParaRPr lang="en-US" dirty="0"/>
          </a:p>
          <a:p>
            <a:endParaRPr lang="en-US" dirty="0" smtClean="0"/>
          </a:p>
          <a:p>
            <a:r>
              <a:rPr lang="en-US" dirty="0" smtClean="0"/>
              <a:t>Bonus</a:t>
            </a:r>
            <a:r>
              <a:rPr lang="en-US" baseline="0" dirty="0" smtClean="0"/>
              <a:t> question: why do we say these are complementary texts? Because can be used in a </a:t>
            </a:r>
            <a:r>
              <a:rPr lang="en-US" baseline="0" dirty="0" err="1" smtClean="0"/>
              <a:t>cross-fertilisation</a:t>
            </a:r>
            <a:r>
              <a:rPr lang="en-US" baseline="0" dirty="0" smtClean="0"/>
              <a:t> way – the instruments are meant to cover the range of human rights in the European region, and the Court and Committee will pay particular attention to each other’s decisions (even if a state has not accepted the collective complaint procedure of the ECSR)</a:t>
            </a:r>
          </a:p>
          <a:p>
            <a:endParaRPr lang="en-US" baseline="0" dirty="0" smtClean="0"/>
          </a:p>
          <a:p>
            <a:r>
              <a:rPr lang="en-GB" dirty="0"/>
              <a:t>Bonus question: what is an EU directive and is it binding? A legal act of the EU which requires member states to achieve a particular result without dictating the means of achieving that result. It can be distinguished from regulations which are self-executing and do not require any implementing measures. Directives normally leave member states with a certain amount of leeway as to the exact rules to be adopted. Directives can be adopted by means of a variety of legislative procedures depending on their subject matter</a:t>
            </a:r>
            <a:r>
              <a:rPr lang="en-GB" dirty="0" smtClean="0"/>
              <a:t>.</a:t>
            </a:r>
          </a:p>
          <a:p>
            <a:endParaRPr lang="en-GB" dirty="0" smtClean="0"/>
          </a:p>
          <a:p>
            <a:r>
              <a:rPr lang="en-GB" dirty="0" smtClean="0"/>
              <a:t>Discussion: have people referenced</a:t>
            </a:r>
            <a:r>
              <a:rPr lang="en-GB" baseline="0" dirty="0" smtClean="0"/>
              <a:t> ECSR decisions or EU directives in their cases or other work?</a:t>
            </a:r>
            <a:endParaRPr lang="en-US" dirty="0"/>
          </a:p>
        </p:txBody>
      </p:sp>
      <p:sp>
        <p:nvSpPr>
          <p:cNvPr id="4" name="Slide Number Placeholder 3"/>
          <p:cNvSpPr>
            <a:spLocks noGrp="1"/>
          </p:cNvSpPr>
          <p:nvPr>
            <p:ph type="sldNum" sz="quarter" idx="10"/>
          </p:nvPr>
        </p:nvSpPr>
        <p:spPr/>
        <p:txBody>
          <a:bodyPr/>
          <a:lstStyle/>
          <a:p>
            <a:fld id="{2A72405B-F547-4998-8346-5907BD38F5FE}" type="slidenum">
              <a:rPr lang="en-US" smtClean="0"/>
              <a:t>22</a:t>
            </a:fld>
            <a:endParaRPr lang="en-US"/>
          </a:p>
        </p:txBody>
      </p:sp>
    </p:spTree>
    <p:extLst>
      <p:ext uri="{BB962C8B-B14F-4D97-AF65-F5344CB8AC3E}">
        <p14:creationId xmlns:p14="http://schemas.microsoft.com/office/powerpoint/2010/main" val="4226107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245" indent="-174245">
              <a:buFont typeface="Arial" panose="020B0604020202020204" pitchFamily="34" charset="0"/>
              <a:buChar char="•"/>
            </a:pPr>
            <a:r>
              <a:rPr lang="en-GB" dirty="0"/>
              <a:t>2 (life)</a:t>
            </a:r>
            <a:endParaRPr lang="en-US" dirty="0"/>
          </a:p>
          <a:p>
            <a:pPr marL="174245" indent="-174245">
              <a:buFont typeface="Arial" panose="020B0604020202020204" pitchFamily="34" charset="0"/>
              <a:buChar char="•"/>
            </a:pPr>
            <a:r>
              <a:rPr lang="en-GB" dirty="0"/>
              <a:t>3 (TCIDT)</a:t>
            </a:r>
            <a:endParaRPr lang="en-US" dirty="0"/>
          </a:p>
          <a:p>
            <a:pPr marL="174245" indent="-174245">
              <a:buFont typeface="Arial" panose="020B0604020202020204" pitchFamily="34" charset="0"/>
              <a:buChar char="•"/>
            </a:pPr>
            <a:r>
              <a:rPr lang="en-GB" dirty="0"/>
              <a:t>5 (liberty and security)</a:t>
            </a:r>
            <a:endParaRPr lang="en-US" dirty="0"/>
          </a:p>
          <a:p>
            <a:pPr marL="174245" indent="-174245">
              <a:buFont typeface="Arial" panose="020B0604020202020204" pitchFamily="34" charset="0"/>
              <a:buChar char="•"/>
            </a:pPr>
            <a:r>
              <a:rPr lang="en-GB" dirty="0"/>
              <a:t>8 (private life)</a:t>
            </a:r>
            <a:endParaRPr lang="en-US" dirty="0"/>
          </a:p>
          <a:p>
            <a:pPr marL="174245" indent="-174245">
              <a:buFont typeface="Arial" panose="020B0604020202020204" pitchFamily="34" charset="0"/>
              <a:buChar char="•"/>
            </a:pPr>
            <a:r>
              <a:rPr lang="en-GB" dirty="0"/>
              <a:t>13 (effective remedy)</a:t>
            </a:r>
            <a:endParaRPr lang="en-US" dirty="0"/>
          </a:p>
          <a:p>
            <a:pPr marL="174245" indent="-174245">
              <a:buFont typeface="Arial" panose="020B0604020202020204" pitchFamily="34" charset="0"/>
              <a:buChar char="•"/>
            </a:pPr>
            <a:r>
              <a:rPr lang="en-GB" dirty="0"/>
              <a:t>14 (non-discrimination)</a:t>
            </a:r>
          </a:p>
          <a:p>
            <a:pPr marL="171450" indent="-171450">
              <a:buFont typeface="Wingdings"/>
              <a:buChar char="à"/>
            </a:pPr>
            <a:r>
              <a:rPr lang="en-GB" dirty="0" smtClean="0"/>
              <a:t>3.3 </a:t>
            </a:r>
            <a:r>
              <a:rPr lang="en-GB" dirty="0"/>
              <a:t>(page 6</a:t>
            </a:r>
            <a:r>
              <a:rPr lang="en-GB" dirty="0" smtClean="0"/>
              <a:t>)</a:t>
            </a:r>
          </a:p>
          <a:p>
            <a:pPr marL="171450" indent="-171450">
              <a:buFont typeface="Wingdings"/>
              <a:buChar char="à"/>
            </a:pPr>
            <a:endParaRPr lang="en-GB" dirty="0" smtClean="0"/>
          </a:p>
          <a:p>
            <a:pPr marL="0" indent="0">
              <a:buFont typeface="Wingdings"/>
              <a:buNone/>
            </a:pPr>
            <a:r>
              <a:rPr lang="en-GB" dirty="0" smtClean="0"/>
              <a:t>Discussion:</a:t>
            </a:r>
            <a:r>
              <a:rPr lang="en-GB" baseline="0" dirty="0" smtClean="0"/>
              <a:t> explain your answers</a:t>
            </a:r>
            <a:endParaRPr lang="en-US" dirty="0"/>
          </a:p>
        </p:txBody>
      </p:sp>
      <p:sp>
        <p:nvSpPr>
          <p:cNvPr id="4" name="Slide Number Placeholder 3"/>
          <p:cNvSpPr>
            <a:spLocks noGrp="1"/>
          </p:cNvSpPr>
          <p:nvPr>
            <p:ph type="sldNum" sz="quarter" idx="10"/>
          </p:nvPr>
        </p:nvSpPr>
        <p:spPr/>
        <p:txBody>
          <a:bodyPr/>
          <a:lstStyle/>
          <a:p>
            <a:fld id="{2A72405B-F547-4998-8346-5907BD38F5FE}" type="slidenum">
              <a:rPr lang="en-US" smtClean="0"/>
              <a:t>23</a:t>
            </a:fld>
            <a:endParaRPr lang="en-US"/>
          </a:p>
        </p:txBody>
      </p:sp>
    </p:spTree>
    <p:extLst>
      <p:ext uri="{BB962C8B-B14F-4D97-AF65-F5344CB8AC3E}">
        <p14:creationId xmlns:p14="http://schemas.microsoft.com/office/powerpoint/2010/main" val="16113307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245" indent="-174245">
              <a:buFont typeface="Arial" panose="020B0604020202020204" pitchFamily="34" charset="0"/>
              <a:buChar char="•"/>
            </a:pPr>
            <a:r>
              <a:rPr lang="en-GB" dirty="0"/>
              <a:t>Declaration on the Promotion of Patients’ Rights in Europe: European Consultation on the Rights of Patients, Amsterdam</a:t>
            </a:r>
            <a:endParaRPr lang="en-US" dirty="0"/>
          </a:p>
          <a:p>
            <a:pPr marL="174245" indent="-174245">
              <a:buFont typeface="Arial" panose="020B0604020202020204" pitchFamily="34" charset="0"/>
              <a:buChar char="•"/>
            </a:pPr>
            <a:r>
              <a:rPr lang="en-GB" dirty="0"/>
              <a:t>The European Charter of Patients’ Rights</a:t>
            </a:r>
            <a:endParaRPr lang="en-US" dirty="0"/>
          </a:p>
          <a:p>
            <a:pPr marL="174245" indent="-174245">
              <a:buFont typeface="Arial" panose="020B0604020202020204" pitchFamily="34" charset="0"/>
              <a:buChar char="•"/>
            </a:pPr>
            <a:r>
              <a:rPr lang="en-GB" dirty="0"/>
              <a:t>Ljubljana Charter on Reforming Health Care</a:t>
            </a:r>
            <a:endParaRPr lang="en-US" dirty="0"/>
          </a:p>
          <a:p>
            <a:pPr marL="174245" indent="-174245">
              <a:buFont typeface="Arial" panose="020B0604020202020204" pitchFamily="34" charset="0"/>
              <a:buChar char="•"/>
            </a:pPr>
            <a:r>
              <a:rPr lang="en-GB" dirty="0"/>
              <a:t>Recommendation No. R(2000) of the Committee of Ministers to member states on the development of structures for citizen and patient participation in the decision-making process affecting health care</a:t>
            </a:r>
          </a:p>
          <a:p>
            <a:r>
              <a:rPr lang="en-GB" dirty="0">
                <a:sym typeface="Wingdings" panose="05000000000000000000" pitchFamily="2" charset="2"/>
              </a:rPr>
              <a:t> </a:t>
            </a:r>
            <a:r>
              <a:rPr lang="en-GB" dirty="0"/>
              <a:t>3.2 (pages 4-5)</a:t>
            </a:r>
            <a:endParaRPr lang="en-US" dirty="0"/>
          </a:p>
        </p:txBody>
      </p:sp>
      <p:sp>
        <p:nvSpPr>
          <p:cNvPr id="4" name="Slide Number Placeholder 3"/>
          <p:cNvSpPr>
            <a:spLocks noGrp="1"/>
          </p:cNvSpPr>
          <p:nvPr>
            <p:ph type="sldNum" sz="quarter" idx="10"/>
          </p:nvPr>
        </p:nvSpPr>
        <p:spPr/>
        <p:txBody>
          <a:bodyPr/>
          <a:lstStyle/>
          <a:p>
            <a:fld id="{2A72405B-F547-4998-8346-5907BD38F5FE}" type="slidenum">
              <a:rPr lang="en-US" smtClean="0"/>
              <a:t>24</a:t>
            </a:fld>
            <a:endParaRPr lang="en-US"/>
          </a:p>
        </p:txBody>
      </p:sp>
    </p:spTree>
    <p:extLst>
      <p:ext uri="{BB962C8B-B14F-4D97-AF65-F5344CB8AC3E}">
        <p14:creationId xmlns:p14="http://schemas.microsoft.com/office/powerpoint/2010/main" val="48734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Protects the individual from arbitrary or unjustified physical confinement on the basis of mental or physical health (e.g. involuntary hospitalisation) </a:t>
            </a:r>
            <a:r>
              <a:rPr lang="en-GB" dirty="0">
                <a:sym typeface="Wingdings" panose="05000000000000000000" pitchFamily="2" charset="2"/>
              </a:rPr>
              <a:t> </a:t>
            </a:r>
            <a:r>
              <a:rPr lang="en-GB" dirty="0"/>
              <a:t>2.3 (page 11)</a:t>
            </a:r>
            <a:endParaRPr lang="en-US" dirty="0"/>
          </a:p>
        </p:txBody>
      </p:sp>
      <p:sp>
        <p:nvSpPr>
          <p:cNvPr id="4" name="Slide Number Placeholder 3"/>
          <p:cNvSpPr>
            <a:spLocks noGrp="1"/>
          </p:cNvSpPr>
          <p:nvPr>
            <p:ph type="sldNum" sz="quarter" idx="10"/>
          </p:nvPr>
        </p:nvSpPr>
        <p:spPr/>
        <p:txBody>
          <a:bodyPr/>
          <a:lstStyle/>
          <a:p>
            <a:fld id="{2A72405B-F547-4998-8346-5907BD38F5FE}" type="slidenum">
              <a:rPr lang="en-US" smtClean="0"/>
              <a:t>4</a:t>
            </a:fld>
            <a:endParaRPr lang="en-US"/>
          </a:p>
        </p:txBody>
      </p:sp>
    </p:spTree>
    <p:extLst>
      <p:ext uri="{BB962C8B-B14F-4D97-AF65-F5344CB8AC3E}">
        <p14:creationId xmlns:p14="http://schemas.microsoft.com/office/powerpoint/2010/main" val="31737073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NGOs may participate in the proceedings before the </a:t>
            </a:r>
            <a:r>
              <a:rPr lang="en-GB" dirty="0" err="1"/>
              <a:t>CoM</a:t>
            </a:r>
            <a:r>
              <a:rPr lang="en-GB" dirty="0"/>
              <a:t> – can submit communications to the </a:t>
            </a:r>
            <a:r>
              <a:rPr lang="en-GB" dirty="0" err="1"/>
              <a:t>CoM</a:t>
            </a:r>
            <a:r>
              <a:rPr lang="en-GB" dirty="0"/>
              <a:t> at any time while the case is pending before it – may outline the state’s compliance, demand that a state present an action plan/report, make suggestions on how action plans/reports should be executed, call for a public debate on the judgment (reserved for certain cases), </a:t>
            </a:r>
            <a:r>
              <a:rPr lang="en-GB" dirty="0" err="1"/>
              <a:t>etc</a:t>
            </a:r>
            <a:endParaRPr lang="en-GB" dirty="0"/>
          </a:p>
          <a:p>
            <a:pPr marL="171450" indent="-171450">
              <a:buFont typeface="Wingdings"/>
              <a:buChar char="à"/>
            </a:pPr>
            <a:r>
              <a:rPr lang="en-GB" dirty="0" smtClean="0"/>
              <a:t>4.3 </a:t>
            </a:r>
            <a:r>
              <a:rPr lang="en-GB" dirty="0"/>
              <a:t>(page 20</a:t>
            </a:r>
            <a:r>
              <a:rPr lang="en-GB" dirty="0" smtClean="0"/>
              <a:t>)</a:t>
            </a:r>
          </a:p>
          <a:p>
            <a:pPr marL="171450" indent="-171450">
              <a:buFont typeface="Wingdings"/>
              <a:buChar char="à"/>
            </a:pPr>
            <a:endParaRPr lang="en-GB" dirty="0" smtClean="0"/>
          </a:p>
          <a:p>
            <a:pPr marL="0" indent="0">
              <a:buFont typeface="Wingdings"/>
              <a:buNone/>
            </a:pPr>
            <a:r>
              <a:rPr lang="en-GB" dirty="0" smtClean="0"/>
              <a:t>Discussion: to</a:t>
            </a:r>
            <a:r>
              <a:rPr lang="en-GB" baseline="0" dirty="0" smtClean="0"/>
              <a:t> what extent do people do this already? Share experience.</a:t>
            </a:r>
            <a:endParaRPr lang="en-US" dirty="0"/>
          </a:p>
        </p:txBody>
      </p:sp>
      <p:sp>
        <p:nvSpPr>
          <p:cNvPr id="4" name="Slide Number Placeholder 3"/>
          <p:cNvSpPr>
            <a:spLocks noGrp="1"/>
          </p:cNvSpPr>
          <p:nvPr>
            <p:ph type="sldNum" sz="quarter" idx="10"/>
          </p:nvPr>
        </p:nvSpPr>
        <p:spPr/>
        <p:txBody>
          <a:bodyPr/>
          <a:lstStyle/>
          <a:p>
            <a:fld id="{2A72405B-F547-4998-8346-5907BD38F5FE}" type="slidenum">
              <a:rPr lang="en-US" smtClean="0"/>
              <a:t>25</a:t>
            </a:fld>
            <a:endParaRPr lang="en-US"/>
          </a:p>
        </p:txBody>
      </p:sp>
    </p:spTree>
    <p:extLst>
      <p:ext uri="{BB962C8B-B14F-4D97-AF65-F5344CB8AC3E}">
        <p14:creationId xmlns:p14="http://schemas.microsoft.com/office/powerpoint/2010/main" val="1371011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Procedural obligation on the part of the state to conduct effective investigations into deaths (not arising from natural causes) </a:t>
            </a:r>
            <a:r>
              <a:rPr lang="en-GB" dirty="0">
                <a:sym typeface="Wingdings" panose="05000000000000000000" pitchFamily="2" charset="2"/>
              </a:rPr>
              <a:t> </a:t>
            </a:r>
            <a:r>
              <a:rPr lang="en-GB" dirty="0"/>
              <a:t>2.3 (page 32</a:t>
            </a:r>
            <a:r>
              <a:rPr lang="en-GB" dirty="0" smtClean="0"/>
              <a:t>)</a:t>
            </a:r>
          </a:p>
          <a:p>
            <a:endParaRPr lang="en-GB" dirty="0" smtClean="0"/>
          </a:p>
          <a:p>
            <a:r>
              <a:rPr lang="en-GB" dirty="0" smtClean="0"/>
              <a:t>Bonus question:</a:t>
            </a:r>
            <a:r>
              <a:rPr lang="en-GB" baseline="0" dirty="0" smtClean="0"/>
              <a:t> what other type of obligation does a state have? </a:t>
            </a:r>
            <a:r>
              <a:rPr lang="en-GB" baseline="0" dirty="0" smtClean="0">
                <a:sym typeface="Wingdings" panose="05000000000000000000" pitchFamily="2" charset="2"/>
              </a:rPr>
              <a:t> substantive obligation (i.e. to (1) refrain from the use of actual or potentially lethal force by state officials unless absolutely necessary (2) protect the life of individuals at risk of harm by non-state actors)  2.3 (page 32)</a:t>
            </a:r>
          </a:p>
          <a:p>
            <a:endParaRPr lang="en-GB" baseline="0" dirty="0" smtClean="0">
              <a:sym typeface="Wingdings" panose="05000000000000000000" pitchFamily="2" charset="2"/>
            </a:endParaRPr>
          </a:p>
          <a:p>
            <a:r>
              <a:rPr lang="en-GB" baseline="0" dirty="0" smtClean="0">
                <a:sym typeface="Wingdings" panose="05000000000000000000" pitchFamily="2" charset="2"/>
              </a:rPr>
              <a:t>Discussion: reiterate that the </a:t>
            </a:r>
            <a:r>
              <a:rPr lang="en-GB" u="sng" baseline="0" dirty="0" smtClean="0">
                <a:sym typeface="Wingdings" panose="05000000000000000000" pitchFamily="2" charset="2"/>
              </a:rPr>
              <a:t>state</a:t>
            </a:r>
            <a:r>
              <a:rPr lang="en-GB" u="none" baseline="0" dirty="0" smtClean="0">
                <a:sym typeface="Wingdings" panose="05000000000000000000" pitchFamily="2" charset="2"/>
              </a:rPr>
              <a:t> is generally not liable for negligence of individual doctors, </a:t>
            </a:r>
            <a:r>
              <a:rPr lang="en-GB" u="sng" baseline="0" dirty="0" smtClean="0">
                <a:sym typeface="Wingdings" panose="05000000000000000000" pitchFamily="2" charset="2"/>
              </a:rPr>
              <a:t>unless</a:t>
            </a:r>
            <a:r>
              <a:rPr lang="en-GB" u="none" baseline="0" dirty="0" smtClean="0">
                <a:sym typeface="Wingdings" panose="05000000000000000000" pitchFamily="2" charset="2"/>
              </a:rPr>
              <a:t> it can be shown that the state itself failed in its obligations by, for example, there was inadequate initial/continued training for doctors, inadequate monitoring of doctors in public/private hospitals, structural issues that resulted in insufficient medical equipment/medicine etc.</a:t>
            </a:r>
            <a:endParaRPr lang="en-US" dirty="0"/>
          </a:p>
        </p:txBody>
      </p:sp>
      <p:sp>
        <p:nvSpPr>
          <p:cNvPr id="4" name="Slide Number Placeholder 3"/>
          <p:cNvSpPr>
            <a:spLocks noGrp="1"/>
          </p:cNvSpPr>
          <p:nvPr>
            <p:ph type="sldNum" sz="quarter" idx="10"/>
          </p:nvPr>
        </p:nvSpPr>
        <p:spPr/>
        <p:txBody>
          <a:bodyPr/>
          <a:lstStyle/>
          <a:p>
            <a:fld id="{2A72405B-F547-4998-8346-5907BD38F5FE}" type="slidenum">
              <a:rPr lang="en-US" smtClean="0"/>
              <a:t>5</a:t>
            </a:fld>
            <a:endParaRPr lang="en-US"/>
          </a:p>
        </p:txBody>
      </p:sp>
    </p:spTree>
    <p:extLst>
      <p:ext uri="{BB962C8B-B14F-4D97-AF65-F5344CB8AC3E}">
        <p14:creationId xmlns:p14="http://schemas.microsoft.com/office/powerpoint/2010/main" val="3212520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r>
              <a:rPr lang="en-GB" dirty="0"/>
              <a:t>No – one of the few absolute non-</a:t>
            </a:r>
            <a:r>
              <a:rPr lang="en-GB" dirty="0" err="1"/>
              <a:t>derogable</a:t>
            </a:r>
            <a:r>
              <a:rPr lang="en-GB" dirty="0"/>
              <a:t> human rights (even in exceptional circumstances such as war or threat of war) </a:t>
            </a:r>
            <a:r>
              <a:rPr lang="en-GB" dirty="0">
                <a:sym typeface="Wingdings" panose="05000000000000000000" pitchFamily="2" charset="2"/>
              </a:rPr>
              <a:t> </a:t>
            </a:r>
            <a:r>
              <a:rPr lang="en-GB" dirty="0"/>
              <a:t>2.3 (page 42)</a:t>
            </a:r>
            <a:endParaRPr lang="en-US" dirty="0"/>
          </a:p>
          <a:p>
            <a:endParaRPr lang="en-US" dirty="0"/>
          </a:p>
          <a:p>
            <a:pPr defTabSz="929305"/>
            <a:r>
              <a:rPr lang="en-US" dirty="0" smtClean="0"/>
              <a:t>Bonus question: how can we distinguish torture from CIDT,</a:t>
            </a:r>
            <a:r>
              <a:rPr lang="en-US" baseline="0" dirty="0" smtClean="0"/>
              <a:t> and d</a:t>
            </a:r>
            <a:r>
              <a:rPr lang="en-US" dirty="0" smtClean="0"/>
              <a:t>o we even need to when making legal arguments? </a:t>
            </a:r>
            <a:r>
              <a:rPr lang="en-GB" dirty="0"/>
              <a:t>Depends on the purpose of the conduct (intention of the perpetrator). Torture consists of 4 essential elements: (1) an act inflicting severe pain or suffering (2) the element of intent (3) the specific purpose (4) involvement of a state official, at least by acquiescence). Not necessary to make explicit distinction in legal arguments. </a:t>
            </a:r>
            <a:r>
              <a:rPr lang="en-GB" dirty="0">
                <a:sym typeface="Wingdings" panose="05000000000000000000" pitchFamily="2" charset="2"/>
              </a:rPr>
              <a:t> </a:t>
            </a:r>
            <a:r>
              <a:rPr lang="en-GB" dirty="0"/>
              <a:t>2.3 (page 43</a:t>
            </a:r>
            <a:r>
              <a:rPr lang="en-GB" dirty="0" smtClean="0"/>
              <a:t>)</a:t>
            </a:r>
          </a:p>
          <a:p>
            <a:pPr defTabSz="929305"/>
            <a:endParaRPr lang="en-GB" dirty="0" smtClean="0"/>
          </a:p>
          <a:p>
            <a:pPr defTabSz="929305"/>
            <a:r>
              <a:rPr lang="en-GB" dirty="0" smtClean="0"/>
              <a:t>Discussion: are you using CIDT arguments</a:t>
            </a:r>
            <a:r>
              <a:rPr lang="en-GB" baseline="0" dirty="0" smtClean="0"/>
              <a:t> in your national level cases? Many European Court cases with guidance on this area, which you could refer to in order to strengthen RTH arguments. </a:t>
            </a:r>
          </a:p>
        </p:txBody>
      </p:sp>
      <p:sp>
        <p:nvSpPr>
          <p:cNvPr id="4" name="Slide Number Placeholder 3"/>
          <p:cNvSpPr>
            <a:spLocks noGrp="1"/>
          </p:cNvSpPr>
          <p:nvPr>
            <p:ph type="sldNum" sz="quarter" idx="10"/>
          </p:nvPr>
        </p:nvSpPr>
        <p:spPr/>
        <p:txBody>
          <a:bodyPr/>
          <a:lstStyle/>
          <a:p>
            <a:fld id="{2A72405B-F547-4998-8346-5907BD38F5FE}" type="slidenum">
              <a:rPr lang="en-US" smtClean="0"/>
              <a:t>6</a:t>
            </a:fld>
            <a:endParaRPr lang="en-US"/>
          </a:p>
        </p:txBody>
      </p:sp>
    </p:spTree>
    <p:extLst>
      <p:ext uri="{BB962C8B-B14F-4D97-AF65-F5344CB8AC3E}">
        <p14:creationId xmlns:p14="http://schemas.microsoft.com/office/powerpoint/2010/main" val="3978725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Information on the voluntary nature of the test; her right to decline it; the fact that if the test is denied, it would not affect her access to services; the benefits and risks of HIV testing; what social support is available </a:t>
            </a:r>
            <a:r>
              <a:rPr lang="en-GB" dirty="0">
                <a:sym typeface="Wingdings" panose="05000000000000000000" pitchFamily="2" charset="2"/>
              </a:rPr>
              <a:t> </a:t>
            </a:r>
            <a:r>
              <a:rPr lang="en-GB" dirty="0"/>
              <a:t>2.3 (page 25)</a:t>
            </a:r>
            <a:endParaRPr lang="en-US" dirty="0"/>
          </a:p>
        </p:txBody>
      </p:sp>
      <p:sp>
        <p:nvSpPr>
          <p:cNvPr id="4" name="Slide Number Placeholder 3"/>
          <p:cNvSpPr>
            <a:spLocks noGrp="1"/>
          </p:cNvSpPr>
          <p:nvPr>
            <p:ph type="sldNum" sz="quarter" idx="10"/>
          </p:nvPr>
        </p:nvSpPr>
        <p:spPr/>
        <p:txBody>
          <a:bodyPr/>
          <a:lstStyle/>
          <a:p>
            <a:fld id="{2A72405B-F547-4998-8346-5907BD38F5FE}" type="slidenum">
              <a:rPr lang="en-US" smtClean="0"/>
              <a:t>7</a:t>
            </a:fld>
            <a:endParaRPr lang="en-US"/>
          </a:p>
        </p:txBody>
      </p:sp>
    </p:spTree>
    <p:extLst>
      <p:ext uri="{BB962C8B-B14F-4D97-AF65-F5344CB8AC3E}">
        <p14:creationId xmlns:p14="http://schemas.microsoft.com/office/powerpoint/2010/main" val="2900683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Persons living with infectious diseases</a:t>
            </a:r>
            <a:r>
              <a:rPr lang="en-GB" baseline="0" dirty="0" smtClean="0"/>
              <a:t> such as HIV/AIDS have the right to meaningful participation in designing, implementing or assessing polices that may impact on them </a:t>
            </a:r>
            <a:r>
              <a:rPr lang="en-GB" baseline="0" dirty="0" smtClean="0">
                <a:sym typeface="Wingdings" panose="05000000000000000000" pitchFamily="2" charset="2"/>
              </a:rPr>
              <a:t> (2.3, p56)</a:t>
            </a:r>
          </a:p>
          <a:p>
            <a:endParaRPr lang="en-GB" baseline="0" dirty="0" smtClean="0">
              <a:sym typeface="Wingdings" panose="05000000000000000000" pitchFamily="2" charset="2"/>
            </a:endParaRPr>
          </a:p>
          <a:p>
            <a:r>
              <a:rPr lang="en-GB" baseline="0" dirty="0" smtClean="0">
                <a:sym typeface="Wingdings" panose="05000000000000000000" pitchFamily="2" charset="2"/>
              </a:rPr>
              <a:t>Discussion: given such engagement is viewed as crucial by experts, to what extent does this happen in your countries? Consider raising this (as relevant) when asking for general remedies. </a:t>
            </a:r>
            <a:endParaRPr lang="en-GB" dirty="0"/>
          </a:p>
        </p:txBody>
      </p:sp>
      <p:sp>
        <p:nvSpPr>
          <p:cNvPr id="4" name="Slide Number Placeholder 3"/>
          <p:cNvSpPr>
            <a:spLocks noGrp="1"/>
          </p:cNvSpPr>
          <p:nvPr>
            <p:ph type="sldNum" sz="quarter" idx="10"/>
          </p:nvPr>
        </p:nvSpPr>
        <p:spPr/>
        <p:txBody>
          <a:bodyPr/>
          <a:lstStyle/>
          <a:p>
            <a:fld id="{2A72405B-F547-4998-8346-5907BD38F5FE}" type="slidenum">
              <a:rPr lang="en-US" smtClean="0"/>
              <a:t>8</a:t>
            </a:fld>
            <a:endParaRPr lang="en-US"/>
          </a:p>
        </p:txBody>
      </p:sp>
    </p:spTree>
    <p:extLst>
      <p:ext uri="{BB962C8B-B14F-4D97-AF65-F5344CB8AC3E}">
        <p14:creationId xmlns:p14="http://schemas.microsoft.com/office/powerpoint/2010/main" val="2104187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245" indent="-174245">
              <a:buFont typeface="Arial" panose="020B0604020202020204" pitchFamily="34" charset="0"/>
              <a:buChar char="•"/>
            </a:pPr>
            <a:r>
              <a:rPr lang="en-GB" dirty="0"/>
              <a:t>Liberty and security of persons</a:t>
            </a:r>
            <a:endParaRPr lang="en-US" dirty="0"/>
          </a:p>
          <a:p>
            <a:pPr marL="174245" indent="-174245">
              <a:buFont typeface="Arial" panose="020B0604020202020204" pitchFamily="34" charset="0"/>
              <a:buChar char="•"/>
            </a:pPr>
            <a:r>
              <a:rPr lang="en-GB" dirty="0"/>
              <a:t>Privacy</a:t>
            </a:r>
            <a:endParaRPr lang="en-US" dirty="0"/>
          </a:p>
          <a:p>
            <a:pPr marL="174245" indent="-174245">
              <a:buFont typeface="Arial" panose="020B0604020202020204" pitchFamily="34" charset="0"/>
              <a:buChar char="•"/>
            </a:pPr>
            <a:r>
              <a:rPr lang="en-GB" dirty="0"/>
              <a:t>Access to information</a:t>
            </a:r>
            <a:endParaRPr lang="en-US" dirty="0"/>
          </a:p>
          <a:p>
            <a:pPr marL="174245" indent="-174245">
              <a:buFont typeface="Arial" panose="020B0604020202020204" pitchFamily="34" charset="0"/>
              <a:buChar char="•"/>
            </a:pPr>
            <a:r>
              <a:rPr lang="en-GB" dirty="0"/>
              <a:t>Bodily integrity</a:t>
            </a:r>
            <a:endParaRPr lang="en-US" dirty="0"/>
          </a:p>
          <a:p>
            <a:pPr marL="174245" indent="-174245">
              <a:buFont typeface="Arial" panose="020B0604020202020204" pitchFamily="34" charset="0"/>
              <a:buChar char="•"/>
            </a:pPr>
            <a:r>
              <a:rPr lang="en-GB" dirty="0"/>
              <a:t>Life</a:t>
            </a:r>
            <a:endParaRPr lang="en-US" dirty="0"/>
          </a:p>
          <a:p>
            <a:pPr marL="174245" indent="-174245">
              <a:buFont typeface="Arial" panose="020B0604020202020204" pitchFamily="34" charset="0"/>
              <a:buChar char="•"/>
            </a:pPr>
            <a:r>
              <a:rPr lang="en-GB" dirty="0"/>
              <a:t>Highest attainable standard of mental and physical health</a:t>
            </a:r>
            <a:endParaRPr lang="en-US" dirty="0"/>
          </a:p>
          <a:p>
            <a:pPr marL="174245" indent="-174245">
              <a:buFont typeface="Arial" panose="020B0604020202020204" pitchFamily="34" charset="0"/>
              <a:buChar char="•"/>
            </a:pPr>
            <a:r>
              <a:rPr lang="en-GB" dirty="0"/>
              <a:t>Freedom from torture and other cruel, inhuman or degrading treatment or punishment</a:t>
            </a:r>
            <a:endParaRPr lang="en-US" dirty="0"/>
          </a:p>
          <a:p>
            <a:pPr marL="174245" indent="-174245">
              <a:buFont typeface="Arial" panose="020B0604020202020204" pitchFamily="34" charset="0"/>
              <a:buChar char="•"/>
            </a:pPr>
            <a:r>
              <a:rPr lang="en-GB" dirty="0"/>
              <a:t>Participation in public policy</a:t>
            </a:r>
            <a:endParaRPr lang="en-US" dirty="0"/>
          </a:p>
          <a:p>
            <a:pPr marL="174245" indent="-174245">
              <a:buFont typeface="Arial" panose="020B0604020202020204" pitchFamily="34" charset="0"/>
              <a:buChar char="•"/>
            </a:pPr>
            <a:r>
              <a:rPr lang="en-GB" dirty="0"/>
              <a:t>Equality and freedom from discrimination</a:t>
            </a:r>
            <a:endParaRPr lang="en-US" dirty="0"/>
          </a:p>
          <a:p>
            <a:pPr marL="174245" indent="-174245">
              <a:buFont typeface="Arial" panose="020B0604020202020204" pitchFamily="34" charset="0"/>
              <a:buChar char="•"/>
            </a:pPr>
            <a:r>
              <a:rPr lang="en-GB" dirty="0"/>
              <a:t>Effective remedy</a:t>
            </a:r>
            <a:endParaRPr lang="en-US" dirty="0"/>
          </a:p>
        </p:txBody>
      </p:sp>
      <p:sp>
        <p:nvSpPr>
          <p:cNvPr id="4" name="Slide Number Placeholder 3"/>
          <p:cNvSpPr>
            <a:spLocks noGrp="1"/>
          </p:cNvSpPr>
          <p:nvPr>
            <p:ph type="sldNum" sz="quarter" idx="10"/>
          </p:nvPr>
        </p:nvSpPr>
        <p:spPr/>
        <p:txBody>
          <a:bodyPr/>
          <a:lstStyle/>
          <a:p>
            <a:fld id="{2A72405B-F547-4998-8346-5907BD38F5FE}" type="slidenum">
              <a:rPr lang="en-US" smtClean="0"/>
              <a:t>9</a:t>
            </a:fld>
            <a:endParaRPr lang="en-US"/>
          </a:p>
        </p:txBody>
      </p:sp>
    </p:spTree>
    <p:extLst>
      <p:ext uri="{BB962C8B-B14F-4D97-AF65-F5344CB8AC3E}">
        <p14:creationId xmlns:p14="http://schemas.microsoft.com/office/powerpoint/2010/main" val="4232284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326" indent="-232326" defTabSz="929305">
              <a:buFontTx/>
              <a:buAutoNum type="arabicParenBoth"/>
            </a:pPr>
            <a:r>
              <a:rPr lang="en-GB" dirty="0"/>
              <a:t>right to work in decent conditions, including the right to work and the right to fair pay and safe working conditions </a:t>
            </a:r>
          </a:p>
          <a:p>
            <a:pPr marL="232326" indent="-232326" defTabSz="929305">
              <a:buFontTx/>
              <a:buAutoNum type="arabicParenBoth"/>
            </a:pPr>
            <a:r>
              <a:rPr lang="en-GB" dirty="0"/>
              <a:t>freedom of association, including right to trade unions and right to strike</a:t>
            </a:r>
          </a:p>
          <a:p>
            <a:pPr marL="232326" indent="-232326" defTabSz="929305">
              <a:buFontTx/>
              <a:buAutoNum type="arabicParenBoth"/>
            </a:pPr>
            <a:r>
              <a:rPr lang="en-GB" dirty="0"/>
              <a:t>right to due process and related rights, including right to fair hearing, right to an effective remedy, protection of privacy and reputation, right to freedom of expression and information </a:t>
            </a:r>
          </a:p>
          <a:p>
            <a:pPr defTabSz="929305"/>
            <a:r>
              <a:rPr lang="en-GB" dirty="0">
                <a:sym typeface="Wingdings" panose="05000000000000000000" pitchFamily="2" charset="2"/>
              </a:rPr>
              <a:t> </a:t>
            </a:r>
            <a:r>
              <a:rPr lang="en-GB" dirty="0"/>
              <a:t>2.4 (page 70)</a:t>
            </a:r>
            <a:endParaRPr lang="en-US" dirty="0"/>
          </a:p>
          <a:p>
            <a:pPr defTabSz="929305"/>
            <a:endParaRPr lang="en-US" dirty="0"/>
          </a:p>
          <a:p>
            <a:endParaRPr lang="en-US" dirty="0"/>
          </a:p>
        </p:txBody>
      </p:sp>
      <p:sp>
        <p:nvSpPr>
          <p:cNvPr id="4" name="Slide Number Placeholder 3"/>
          <p:cNvSpPr>
            <a:spLocks noGrp="1"/>
          </p:cNvSpPr>
          <p:nvPr>
            <p:ph type="sldNum" sz="quarter" idx="10"/>
          </p:nvPr>
        </p:nvSpPr>
        <p:spPr/>
        <p:txBody>
          <a:bodyPr/>
          <a:lstStyle/>
          <a:p>
            <a:fld id="{2A72405B-F547-4998-8346-5907BD38F5FE}" type="slidenum">
              <a:rPr lang="en-US" smtClean="0"/>
              <a:t>11</a:t>
            </a:fld>
            <a:endParaRPr lang="en-US"/>
          </a:p>
        </p:txBody>
      </p:sp>
    </p:spTree>
    <p:extLst>
      <p:ext uri="{BB962C8B-B14F-4D97-AF65-F5344CB8AC3E}">
        <p14:creationId xmlns:p14="http://schemas.microsoft.com/office/powerpoint/2010/main" val="3314438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False – an absolute ban is likely</a:t>
            </a:r>
            <a:r>
              <a:rPr lang="en-US" baseline="0" dirty="0" smtClean="0"/>
              <a:t> to be a violation of this right, </a:t>
            </a:r>
            <a:r>
              <a:rPr lang="en-US" dirty="0" smtClean="0"/>
              <a:t>but states may make</a:t>
            </a:r>
            <a:r>
              <a:rPr lang="en-US" baseline="0" dirty="0" smtClean="0"/>
              <a:t> legislation limiting impact on emergency services </a:t>
            </a:r>
            <a:r>
              <a:rPr lang="en-US" baseline="0" dirty="0" smtClean="0">
                <a:sym typeface="Wingdings" panose="05000000000000000000" pitchFamily="2" charset="2"/>
              </a:rPr>
              <a:t> 2.4, p80-81</a:t>
            </a:r>
            <a:endParaRPr lang="en-US" dirty="0"/>
          </a:p>
        </p:txBody>
      </p:sp>
      <p:sp>
        <p:nvSpPr>
          <p:cNvPr id="4" name="Slide Number Placeholder 3"/>
          <p:cNvSpPr>
            <a:spLocks noGrp="1"/>
          </p:cNvSpPr>
          <p:nvPr>
            <p:ph type="sldNum" sz="quarter" idx="10"/>
          </p:nvPr>
        </p:nvSpPr>
        <p:spPr/>
        <p:txBody>
          <a:bodyPr/>
          <a:lstStyle/>
          <a:p>
            <a:fld id="{2A72405B-F547-4998-8346-5907BD38F5FE}" type="slidenum">
              <a:rPr lang="en-US" smtClean="0"/>
              <a:t>12</a:t>
            </a:fld>
            <a:endParaRPr lang="en-US"/>
          </a:p>
        </p:txBody>
      </p:sp>
    </p:spTree>
    <p:extLst>
      <p:ext uri="{BB962C8B-B14F-4D97-AF65-F5344CB8AC3E}">
        <p14:creationId xmlns:p14="http://schemas.microsoft.com/office/powerpoint/2010/main" val="3777000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1D92E6-182B-42C4-91F1-58350F7770DF}" type="datetimeFigureOut">
              <a:rPr lang="en-US" smtClean="0"/>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BEED1-7CAD-4FAB-9357-98A13E40F9B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D92E6-182B-42C4-91F1-58350F7770DF}" type="datetimeFigureOut">
              <a:rPr lang="en-US" smtClean="0"/>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BEED1-7CAD-4FAB-9357-98A13E40F9B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D92E6-182B-42C4-91F1-58350F7770DF}" type="datetimeFigureOut">
              <a:rPr lang="en-US" smtClean="0"/>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BEED1-7CAD-4FAB-9357-98A13E40F9B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D92E6-182B-42C4-91F1-58350F7770DF}" type="datetimeFigureOut">
              <a:rPr lang="en-US" smtClean="0"/>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BEED1-7CAD-4FAB-9357-98A13E40F9B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1D92E6-182B-42C4-91F1-58350F7770DF}" type="datetimeFigureOut">
              <a:rPr lang="en-US" smtClean="0"/>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BEED1-7CAD-4FAB-9357-98A13E40F9B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1D92E6-182B-42C4-91F1-58350F7770DF}" type="datetimeFigureOut">
              <a:rPr lang="en-US" smtClean="0"/>
              <a:t>7/23/2014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BEED1-7CAD-4FAB-9357-98A13E40F9B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1D92E6-182B-42C4-91F1-58350F7770DF}" type="datetimeFigureOut">
              <a:rPr lang="en-US" smtClean="0"/>
              <a:t>7/23/2014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0BEED1-7CAD-4FAB-9357-98A13E40F9B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1D92E6-182B-42C4-91F1-58350F7770DF}" type="datetimeFigureOut">
              <a:rPr lang="en-US" smtClean="0"/>
              <a:t>7/23/2014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0BEED1-7CAD-4FAB-9357-98A13E40F9B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D92E6-182B-42C4-91F1-58350F7770DF}" type="datetimeFigureOut">
              <a:rPr lang="en-US" smtClean="0"/>
              <a:t>7/23/2014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0BEED1-7CAD-4FAB-9357-98A13E40F9B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D92E6-182B-42C4-91F1-58350F7770DF}" type="datetimeFigureOut">
              <a:rPr lang="en-US" smtClean="0"/>
              <a:t>7/23/2014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BEED1-7CAD-4FAB-9357-98A13E40F9BC}"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C1D92E6-182B-42C4-91F1-58350F7770DF}" type="datetimeFigureOut">
              <a:rPr lang="en-US" smtClean="0"/>
              <a:t>7/23/2014</a:t>
            </a:fld>
            <a:endParaRPr lang="en-US"/>
          </a:p>
        </p:txBody>
      </p:sp>
      <p:sp>
        <p:nvSpPr>
          <p:cNvPr id="9" name="Slide Number Placeholder 8"/>
          <p:cNvSpPr>
            <a:spLocks noGrp="1"/>
          </p:cNvSpPr>
          <p:nvPr>
            <p:ph type="sldNum" sz="quarter" idx="11"/>
          </p:nvPr>
        </p:nvSpPr>
        <p:spPr/>
        <p:txBody>
          <a:bodyPr/>
          <a:lstStyle/>
          <a:p>
            <a:fld id="{E90BEED1-7CAD-4FAB-9357-98A13E40F9B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90BEED1-7CAD-4FAB-9357-98A13E40F9BC}"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C1D92E6-182B-42C4-91F1-58350F7770DF}" type="datetimeFigureOut">
              <a:rPr lang="en-US" smtClean="0"/>
              <a:t>7/23/2014</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HRPC Quiz 2014</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1866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Round Two: Providers’ Rights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82908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a:t>
            </a:r>
            <a:endParaRPr lang="en-US" dirty="0"/>
          </a:p>
        </p:txBody>
      </p:sp>
      <p:sp>
        <p:nvSpPr>
          <p:cNvPr id="3" name="Content Placeholder 2"/>
          <p:cNvSpPr>
            <a:spLocks noGrp="1"/>
          </p:cNvSpPr>
          <p:nvPr>
            <p:ph idx="1"/>
          </p:nvPr>
        </p:nvSpPr>
        <p:spPr/>
        <p:txBody>
          <a:bodyPr>
            <a:normAutofit/>
          </a:bodyPr>
          <a:lstStyle/>
          <a:p>
            <a:r>
              <a:rPr lang="en-US" sz="4000" dirty="0" smtClean="0"/>
              <a:t>Name the three key sets of providers’ rights </a:t>
            </a:r>
            <a:endParaRPr lang="en-US" sz="4000" dirty="0"/>
          </a:p>
        </p:txBody>
      </p:sp>
    </p:spTree>
    <p:extLst>
      <p:ext uri="{BB962C8B-B14F-4D97-AF65-F5344CB8AC3E}">
        <p14:creationId xmlns:p14="http://schemas.microsoft.com/office/powerpoint/2010/main" val="3139894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a:t>
            </a:r>
            <a:endParaRPr lang="en-US" dirty="0"/>
          </a:p>
        </p:txBody>
      </p:sp>
      <p:sp>
        <p:nvSpPr>
          <p:cNvPr id="3" name="Content Placeholder 2"/>
          <p:cNvSpPr>
            <a:spLocks noGrp="1"/>
          </p:cNvSpPr>
          <p:nvPr>
            <p:ph idx="1"/>
          </p:nvPr>
        </p:nvSpPr>
        <p:spPr/>
        <p:txBody>
          <a:bodyPr>
            <a:normAutofit/>
          </a:bodyPr>
          <a:lstStyle/>
          <a:p>
            <a:r>
              <a:rPr lang="en-US" sz="4000" dirty="0" smtClean="0"/>
              <a:t>True or false: health care professionals are never allowed to go on strike from work under any circumstances.</a:t>
            </a:r>
            <a:endParaRPr lang="en-US" sz="4000" dirty="0"/>
          </a:p>
        </p:txBody>
      </p:sp>
    </p:spTree>
    <p:extLst>
      <p:ext uri="{BB962C8B-B14F-4D97-AF65-F5344CB8AC3E}">
        <p14:creationId xmlns:p14="http://schemas.microsoft.com/office/powerpoint/2010/main" val="3181885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a:t>
            </a:r>
            <a:endParaRPr lang="en-US" dirty="0"/>
          </a:p>
        </p:txBody>
      </p:sp>
      <p:sp>
        <p:nvSpPr>
          <p:cNvPr id="3" name="Content Placeholder 2"/>
          <p:cNvSpPr>
            <a:spLocks noGrp="1"/>
          </p:cNvSpPr>
          <p:nvPr>
            <p:ph idx="1"/>
          </p:nvPr>
        </p:nvSpPr>
        <p:spPr/>
        <p:txBody>
          <a:bodyPr>
            <a:normAutofit/>
          </a:bodyPr>
          <a:lstStyle/>
          <a:p>
            <a:r>
              <a:rPr lang="en-US" sz="4000" dirty="0" smtClean="0"/>
              <a:t>Give one example of a violation of the right to safe working conditions in the context of HRPC.</a:t>
            </a:r>
            <a:endParaRPr lang="en-US" sz="4000" dirty="0"/>
          </a:p>
        </p:txBody>
      </p:sp>
    </p:spTree>
    <p:extLst>
      <p:ext uri="{BB962C8B-B14F-4D97-AF65-F5344CB8AC3E}">
        <p14:creationId xmlns:p14="http://schemas.microsoft.com/office/powerpoint/2010/main" val="759502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Round Three: International Framework</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01926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11</a:t>
            </a:r>
            <a:endParaRPr lang="en-US" dirty="0"/>
          </a:p>
        </p:txBody>
      </p:sp>
      <p:sp>
        <p:nvSpPr>
          <p:cNvPr id="3" name="Content Placeholder 2"/>
          <p:cNvSpPr>
            <a:spLocks noGrp="1"/>
          </p:cNvSpPr>
          <p:nvPr>
            <p:ph idx="1"/>
          </p:nvPr>
        </p:nvSpPr>
        <p:spPr/>
        <p:txBody>
          <a:bodyPr>
            <a:normAutofit/>
          </a:bodyPr>
          <a:lstStyle/>
          <a:p>
            <a:r>
              <a:rPr lang="en-US" sz="4000" dirty="0" smtClean="0"/>
              <a:t>Name the three main ways that treaty-monitoring bodies monitor state compliance with the CESCR.</a:t>
            </a:r>
            <a:endParaRPr lang="en-US" sz="4000" dirty="0"/>
          </a:p>
        </p:txBody>
      </p:sp>
    </p:spTree>
    <p:extLst>
      <p:ext uri="{BB962C8B-B14F-4D97-AF65-F5344CB8AC3E}">
        <p14:creationId xmlns:p14="http://schemas.microsoft.com/office/powerpoint/2010/main" val="4017150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12</a:t>
            </a:r>
            <a:endParaRPr lang="en-US" dirty="0"/>
          </a:p>
        </p:txBody>
      </p:sp>
      <p:sp>
        <p:nvSpPr>
          <p:cNvPr id="3" name="Content Placeholder 2"/>
          <p:cNvSpPr>
            <a:spLocks noGrp="1"/>
          </p:cNvSpPr>
          <p:nvPr>
            <p:ph idx="1"/>
          </p:nvPr>
        </p:nvSpPr>
        <p:spPr/>
        <p:txBody>
          <a:bodyPr>
            <a:normAutofit/>
          </a:bodyPr>
          <a:lstStyle/>
          <a:p>
            <a:r>
              <a:rPr lang="en-US" sz="4000" dirty="0" smtClean="0"/>
              <a:t>Name one non-legally binding UN human rights instrument relevant to HRPC and one non-legally binding human rights instrument from civil society.</a:t>
            </a:r>
            <a:endParaRPr lang="en-US" sz="4000" dirty="0"/>
          </a:p>
        </p:txBody>
      </p:sp>
    </p:spTree>
    <p:extLst>
      <p:ext uri="{BB962C8B-B14F-4D97-AF65-F5344CB8AC3E}">
        <p14:creationId xmlns:p14="http://schemas.microsoft.com/office/powerpoint/2010/main" val="1707461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13</a:t>
            </a:r>
            <a:endParaRPr lang="en-US" dirty="0"/>
          </a:p>
        </p:txBody>
      </p:sp>
      <p:sp>
        <p:nvSpPr>
          <p:cNvPr id="3" name="Content Placeholder 2"/>
          <p:cNvSpPr>
            <a:spLocks noGrp="1"/>
          </p:cNvSpPr>
          <p:nvPr>
            <p:ph idx="1"/>
          </p:nvPr>
        </p:nvSpPr>
        <p:spPr/>
        <p:txBody>
          <a:bodyPr>
            <a:normAutofit/>
          </a:bodyPr>
          <a:lstStyle/>
          <a:p>
            <a:r>
              <a:rPr lang="en-US" sz="4000" dirty="0" smtClean="0"/>
              <a:t>What does an NGO have to do in order to attend a CESCR session? </a:t>
            </a:r>
            <a:endParaRPr lang="en-US" sz="4000" dirty="0"/>
          </a:p>
        </p:txBody>
      </p:sp>
    </p:spTree>
    <p:extLst>
      <p:ext uri="{BB962C8B-B14F-4D97-AF65-F5344CB8AC3E}">
        <p14:creationId xmlns:p14="http://schemas.microsoft.com/office/powerpoint/2010/main" val="3968059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14</a:t>
            </a:r>
            <a:endParaRPr lang="en-US" dirty="0"/>
          </a:p>
        </p:txBody>
      </p:sp>
      <p:sp>
        <p:nvSpPr>
          <p:cNvPr id="3" name="Content Placeholder 2"/>
          <p:cNvSpPr>
            <a:spLocks noGrp="1"/>
          </p:cNvSpPr>
          <p:nvPr>
            <p:ph idx="1"/>
          </p:nvPr>
        </p:nvSpPr>
        <p:spPr/>
        <p:txBody>
          <a:bodyPr>
            <a:normAutofit/>
          </a:bodyPr>
          <a:lstStyle/>
          <a:p>
            <a:r>
              <a:rPr lang="en-US" sz="4000" dirty="0" smtClean="0"/>
              <a:t>How do NGOs know when to submit shadow reports to the CEDAW Committee and what is the CEDAW Committee’s email address? </a:t>
            </a:r>
            <a:endParaRPr lang="en-US" sz="4000" dirty="0"/>
          </a:p>
        </p:txBody>
      </p:sp>
    </p:spTree>
    <p:extLst>
      <p:ext uri="{BB962C8B-B14F-4D97-AF65-F5344CB8AC3E}">
        <p14:creationId xmlns:p14="http://schemas.microsoft.com/office/powerpoint/2010/main" val="555358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15</a:t>
            </a:r>
            <a:endParaRPr lang="en-GB" dirty="0"/>
          </a:p>
        </p:txBody>
      </p:sp>
      <p:sp>
        <p:nvSpPr>
          <p:cNvPr id="3" name="Content Placeholder 2"/>
          <p:cNvSpPr>
            <a:spLocks noGrp="1"/>
          </p:cNvSpPr>
          <p:nvPr>
            <p:ph idx="1"/>
          </p:nvPr>
        </p:nvSpPr>
        <p:spPr/>
        <p:txBody>
          <a:bodyPr>
            <a:normAutofit/>
          </a:bodyPr>
          <a:lstStyle/>
          <a:p>
            <a:r>
              <a:rPr lang="en-GB" sz="4000" dirty="0" smtClean="0"/>
              <a:t>How many of the core international human rights treaties contain state obligations relevant to HRPC?</a:t>
            </a:r>
            <a:endParaRPr lang="en-GB" sz="4000" dirty="0"/>
          </a:p>
        </p:txBody>
      </p:sp>
    </p:spTree>
    <p:extLst>
      <p:ext uri="{BB962C8B-B14F-4D97-AF65-F5344CB8AC3E}">
        <p14:creationId xmlns:p14="http://schemas.microsoft.com/office/powerpoint/2010/main" val="2510752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Round One: </a:t>
            </a:r>
            <a:r>
              <a:rPr lang="en-US" dirty="0" smtClean="0"/>
              <a:t/>
            </a:r>
            <a:br>
              <a:rPr lang="en-US" dirty="0" smtClean="0"/>
            </a:br>
            <a:r>
              <a:rPr lang="en-US" dirty="0" smtClean="0"/>
              <a:t>Patients</a:t>
            </a:r>
            <a:r>
              <a:rPr lang="en-US" dirty="0"/>
              <a:t>’ Rights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437475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16</a:t>
            </a:r>
            <a:endParaRPr lang="en-GB" dirty="0"/>
          </a:p>
        </p:txBody>
      </p:sp>
      <p:sp>
        <p:nvSpPr>
          <p:cNvPr id="3" name="Content Placeholder 2"/>
          <p:cNvSpPr>
            <a:spLocks noGrp="1"/>
          </p:cNvSpPr>
          <p:nvPr>
            <p:ph idx="1"/>
          </p:nvPr>
        </p:nvSpPr>
        <p:spPr/>
        <p:txBody>
          <a:bodyPr>
            <a:normAutofit/>
          </a:bodyPr>
          <a:lstStyle/>
          <a:p>
            <a:r>
              <a:rPr lang="en-GB" sz="4000" dirty="0" smtClean="0"/>
              <a:t>Which treaty-monitoring body has issued the most influential legal commentary in relation to HRPC?</a:t>
            </a:r>
            <a:endParaRPr lang="en-GB" sz="4000" dirty="0"/>
          </a:p>
        </p:txBody>
      </p:sp>
    </p:spTree>
    <p:extLst>
      <p:ext uri="{BB962C8B-B14F-4D97-AF65-F5344CB8AC3E}">
        <p14:creationId xmlns:p14="http://schemas.microsoft.com/office/powerpoint/2010/main" val="2219776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Round Four: Regional Framework</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7467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17</a:t>
            </a:r>
            <a:endParaRPr lang="en-US" dirty="0"/>
          </a:p>
        </p:txBody>
      </p:sp>
      <p:sp>
        <p:nvSpPr>
          <p:cNvPr id="3" name="Content Placeholder 2"/>
          <p:cNvSpPr>
            <a:spLocks noGrp="1"/>
          </p:cNvSpPr>
          <p:nvPr>
            <p:ph idx="1"/>
          </p:nvPr>
        </p:nvSpPr>
        <p:spPr/>
        <p:txBody>
          <a:bodyPr>
            <a:noAutofit/>
          </a:bodyPr>
          <a:lstStyle/>
          <a:p>
            <a:r>
              <a:rPr lang="en-US" sz="4000" dirty="0" smtClean="0"/>
              <a:t>What are the two most important human rights instruments in the Europe region for our HRPC work?</a:t>
            </a:r>
            <a:endParaRPr lang="en-US" sz="4000" dirty="0"/>
          </a:p>
        </p:txBody>
      </p:sp>
    </p:spTree>
    <p:extLst>
      <p:ext uri="{BB962C8B-B14F-4D97-AF65-F5344CB8AC3E}">
        <p14:creationId xmlns:p14="http://schemas.microsoft.com/office/powerpoint/2010/main" val="4017150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18</a:t>
            </a:r>
            <a:endParaRPr lang="en-US" dirty="0"/>
          </a:p>
        </p:txBody>
      </p:sp>
      <p:sp>
        <p:nvSpPr>
          <p:cNvPr id="3" name="Content Placeholder 2"/>
          <p:cNvSpPr>
            <a:spLocks noGrp="1"/>
          </p:cNvSpPr>
          <p:nvPr>
            <p:ph idx="1"/>
          </p:nvPr>
        </p:nvSpPr>
        <p:spPr/>
        <p:txBody>
          <a:bodyPr>
            <a:normAutofit/>
          </a:bodyPr>
          <a:lstStyle/>
          <a:p>
            <a:r>
              <a:rPr lang="en-US" sz="4000" dirty="0" smtClean="0"/>
              <a:t>Name 3 of the ECHR rights which are the most useful in arguing right to health violations?</a:t>
            </a:r>
            <a:endParaRPr lang="en-US" sz="4000" dirty="0"/>
          </a:p>
        </p:txBody>
      </p:sp>
    </p:spTree>
    <p:extLst>
      <p:ext uri="{BB962C8B-B14F-4D97-AF65-F5344CB8AC3E}">
        <p14:creationId xmlns:p14="http://schemas.microsoft.com/office/powerpoint/2010/main" val="3968059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19</a:t>
            </a:r>
            <a:endParaRPr lang="en-US" dirty="0"/>
          </a:p>
        </p:txBody>
      </p:sp>
      <p:sp>
        <p:nvSpPr>
          <p:cNvPr id="3" name="Content Placeholder 2"/>
          <p:cNvSpPr>
            <a:spLocks noGrp="1"/>
          </p:cNvSpPr>
          <p:nvPr>
            <p:ph idx="1"/>
          </p:nvPr>
        </p:nvSpPr>
        <p:spPr/>
        <p:txBody>
          <a:bodyPr>
            <a:normAutofit/>
          </a:bodyPr>
          <a:lstStyle/>
          <a:p>
            <a:r>
              <a:rPr lang="en-US" sz="4000" dirty="0" smtClean="0"/>
              <a:t>Name two non-legally binding regional human rights instruments relevant to HRPC.</a:t>
            </a:r>
            <a:endParaRPr lang="en-US" sz="4000" dirty="0"/>
          </a:p>
        </p:txBody>
      </p:sp>
    </p:spTree>
    <p:extLst>
      <p:ext uri="{BB962C8B-B14F-4D97-AF65-F5344CB8AC3E}">
        <p14:creationId xmlns:p14="http://schemas.microsoft.com/office/powerpoint/2010/main" val="41984045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20</a:t>
            </a:r>
            <a:endParaRPr lang="en-US" dirty="0"/>
          </a:p>
        </p:txBody>
      </p:sp>
      <p:sp>
        <p:nvSpPr>
          <p:cNvPr id="3" name="Content Placeholder 2"/>
          <p:cNvSpPr>
            <a:spLocks noGrp="1"/>
          </p:cNvSpPr>
          <p:nvPr>
            <p:ph idx="1"/>
          </p:nvPr>
        </p:nvSpPr>
        <p:spPr/>
        <p:txBody>
          <a:bodyPr/>
          <a:lstStyle/>
          <a:p>
            <a:r>
              <a:rPr lang="en-US" sz="4000" dirty="0"/>
              <a:t>In what ways can NGOs influence the Committee of Ministers in relation to the implementation of </a:t>
            </a:r>
            <a:r>
              <a:rPr lang="en-US" sz="4000" dirty="0" err="1"/>
              <a:t>ECtHR</a:t>
            </a:r>
            <a:r>
              <a:rPr lang="en-US" sz="4000" dirty="0"/>
              <a:t> judgments?</a:t>
            </a:r>
          </a:p>
          <a:p>
            <a:endParaRPr lang="en-US" dirty="0"/>
          </a:p>
        </p:txBody>
      </p:sp>
    </p:spTree>
    <p:extLst>
      <p:ext uri="{BB962C8B-B14F-4D97-AF65-F5344CB8AC3E}">
        <p14:creationId xmlns:p14="http://schemas.microsoft.com/office/powerpoint/2010/main" val="555358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normAutofit/>
          </a:bodyPr>
          <a:lstStyle/>
          <a:p>
            <a:r>
              <a:rPr lang="en-US" sz="4000" dirty="0" smtClean="0"/>
              <a:t>What are the AAAQ components of the right to health?</a:t>
            </a:r>
            <a:endParaRPr lang="en-US" sz="4000" dirty="0"/>
          </a:p>
        </p:txBody>
      </p:sp>
    </p:spTree>
    <p:extLst>
      <p:ext uri="{BB962C8B-B14F-4D97-AF65-F5344CB8AC3E}">
        <p14:creationId xmlns:p14="http://schemas.microsoft.com/office/powerpoint/2010/main" val="1814078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normAutofit/>
          </a:bodyPr>
          <a:lstStyle/>
          <a:p>
            <a:r>
              <a:rPr lang="en-US" sz="4000" dirty="0" smtClean="0"/>
              <a:t>What does the right to liberty protect in health care settings?</a:t>
            </a:r>
            <a:endParaRPr lang="en-US" sz="4000" dirty="0"/>
          </a:p>
        </p:txBody>
      </p:sp>
    </p:spTree>
    <p:extLst>
      <p:ext uri="{BB962C8B-B14F-4D97-AF65-F5344CB8AC3E}">
        <p14:creationId xmlns:p14="http://schemas.microsoft.com/office/powerpoint/2010/main" val="1853021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normAutofit/>
          </a:bodyPr>
          <a:lstStyle/>
          <a:p>
            <a:r>
              <a:rPr lang="en-US" sz="4000" dirty="0" smtClean="0"/>
              <a:t>In the context of HRPC, what procedural obligation does a state have in relation to the right to life? </a:t>
            </a:r>
            <a:endParaRPr lang="en-US" sz="4000" dirty="0"/>
          </a:p>
        </p:txBody>
      </p:sp>
    </p:spTree>
    <p:extLst>
      <p:ext uri="{BB962C8B-B14F-4D97-AF65-F5344CB8AC3E}">
        <p14:creationId xmlns:p14="http://schemas.microsoft.com/office/powerpoint/2010/main" val="2183142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normAutofit/>
          </a:bodyPr>
          <a:lstStyle/>
          <a:p>
            <a:r>
              <a:rPr lang="en-US" sz="4000" dirty="0" smtClean="0"/>
              <a:t>True or false: there are no exceptions to the prohibition on torture and other cruel, inhuman or degrading treatment or punishment?</a:t>
            </a:r>
            <a:endParaRPr lang="en-US" sz="4000" dirty="0"/>
          </a:p>
        </p:txBody>
      </p:sp>
    </p:spTree>
    <p:extLst>
      <p:ext uri="{BB962C8B-B14F-4D97-AF65-F5344CB8AC3E}">
        <p14:creationId xmlns:p14="http://schemas.microsoft.com/office/powerpoint/2010/main" val="1465161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normAutofit/>
          </a:bodyPr>
          <a:lstStyle/>
          <a:p>
            <a:r>
              <a:rPr lang="en-US" sz="4000" dirty="0" smtClean="0"/>
              <a:t>In complying with its access to information obligation, what information should states ensure that health care providers give to a person deciding whether or not to take an HIV test?</a:t>
            </a:r>
            <a:endParaRPr lang="en-US" sz="4000" dirty="0"/>
          </a:p>
        </p:txBody>
      </p:sp>
    </p:spTree>
    <p:extLst>
      <p:ext uri="{BB962C8B-B14F-4D97-AF65-F5344CB8AC3E}">
        <p14:creationId xmlns:p14="http://schemas.microsoft.com/office/powerpoint/2010/main" val="4178054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6	</a:t>
            </a:r>
            <a:endParaRPr lang="en-GB" dirty="0"/>
          </a:p>
        </p:txBody>
      </p:sp>
      <p:sp>
        <p:nvSpPr>
          <p:cNvPr id="3" name="Content Placeholder 2"/>
          <p:cNvSpPr>
            <a:spLocks noGrp="1"/>
          </p:cNvSpPr>
          <p:nvPr>
            <p:ph idx="1"/>
          </p:nvPr>
        </p:nvSpPr>
        <p:spPr/>
        <p:txBody>
          <a:bodyPr>
            <a:normAutofit/>
          </a:bodyPr>
          <a:lstStyle/>
          <a:p>
            <a:r>
              <a:rPr lang="en-GB" sz="4000" dirty="0" smtClean="0"/>
              <a:t>What relevance does the right to political participation have for people living with infectious diseases?</a:t>
            </a:r>
            <a:endParaRPr lang="en-GB" sz="4000" dirty="0"/>
          </a:p>
        </p:txBody>
      </p:sp>
    </p:spTree>
    <p:extLst>
      <p:ext uri="{BB962C8B-B14F-4D97-AF65-F5344CB8AC3E}">
        <p14:creationId xmlns:p14="http://schemas.microsoft.com/office/powerpoint/2010/main" val="3317912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idx="1"/>
          </p:nvPr>
        </p:nvSpPr>
        <p:spPr/>
        <p:txBody>
          <a:bodyPr>
            <a:normAutofit/>
          </a:bodyPr>
          <a:lstStyle/>
          <a:p>
            <a:r>
              <a:rPr lang="en-US" sz="4000" dirty="0" smtClean="0"/>
              <a:t>Name the 10 key patients’ rights</a:t>
            </a:r>
            <a:endParaRPr lang="en-US" sz="4000" dirty="0"/>
          </a:p>
        </p:txBody>
      </p:sp>
    </p:spTree>
    <p:extLst>
      <p:ext uri="{BB962C8B-B14F-4D97-AF65-F5344CB8AC3E}">
        <p14:creationId xmlns:p14="http://schemas.microsoft.com/office/powerpoint/2010/main" val="41368449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1688</TotalTime>
  <Words>1760</Words>
  <Application>Microsoft Office PowerPoint</Application>
  <PresentationFormat>On-screen Show (4:3)</PresentationFormat>
  <Paragraphs>153</Paragraphs>
  <Slides>25</Slides>
  <Notes>20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Adjacency</vt:lpstr>
      <vt:lpstr>HRPC Quiz 2014</vt:lpstr>
      <vt:lpstr>Round One:  Patients’ Rights</vt:lpstr>
      <vt:lpstr>Question 1</vt:lpstr>
      <vt:lpstr>Question 2</vt:lpstr>
      <vt:lpstr>Question 3</vt:lpstr>
      <vt:lpstr>Question 4</vt:lpstr>
      <vt:lpstr>Question 5</vt:lpstr>
      <vt:lpstr>Question 6 </vt:lpstr>
      <vt:lpstr>Question 7</vt:lpstr>
      <vt:lpstr>Round Two: Providers’ Rights</vt:lpstr>
      <vt:lpstr>Question 8</vt:lpstr>
      <vt:lpstr>Question 9</vt:lpstr>
      <vt:lpstr>Question 10</vt:lpstr>
      <vt:lpstr>Round Three: International Framework</vt:lpstr>
      <vt:lpstr>Question 11</vt:lpstr>
      <vt:lpstr>Question 12</vt:lpstr>
      <vt:lpstr>Question 13</vt:lpstr>
      <vt:lpstr>Question 14</vt:lpstr>
      <vt:lpstr>Question 15</vt:lpstr>
      <vt:lpstr>Question 16</vt:lpstr>
      <vt:lpstr>Round Four: Regional Framework</vt:lpstr>
      <vt:lpstr>Question 17</vt:lpstr>
      <vt:lpstr>Question 18</vt:lpstr>
      <vt:lpstr>Question 19</vt:lpstr>
      <vt:lpstr>Question 20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HRPC Quiz 2014</dc:title>
  <dc:creator>BEN</dc:creator>
  <cp:lastModifiedBy>Owner</cp:lastModifiedBy>
  <cp:revision>15</cp:revision>
  <cp:lastPrinted>2014-07-10T14:32:01Z</cp:lastPrinted>
  <dcterms:created xsi:type="dcterms:W3CDTF">2014-07-10T12:23:25Z</dcterms:created>
  <dcterms:modified xsi:type="dcterms:W3CDTF">2014-07-24T06:04:17Z</dcterms:modified>
</cp:coreProperties>
</file>