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8" r:id="rId2"/>
    <p:sldId id="259" r:id="rId3"/>
    <p:sldId id="260" r:id="rId4"/>
    <p:sldId id="292" r:id="rId5"/>
    <p:sldId id="267" r:id="rId6"/>
    <p:sldId id="291" r:id="rId7"/>
    <p:sldId id="264" r:id="rId8"/>
    <p:sldId id="293" r:id="rId9"/>
    <p:sldId id="265" r:id="rId10"/>
    <p:sldId id="261" r:id="rId11"/>
    <p:sldId id="275" r:id="rId12"/>
    <p:sldId id="266" r:id="rId13"/>
    <p:sldId id="294" r:id="rId14"/>
    <p:sldId id="268" r:id="rId15"/>
    <p:sldId id="279" r:id="rId16"/>
    <p:sldId id="295" r:id="rId17"/>
    <p:sldId id="282" r:id="rId18"/>
    <p:sldId id="285" r:id="rId19"/>
    <p:sldId id="283" r:id="rId20"/>
    <p:sldId id="284" r:id="rId21"/>
    <p:sldId id="290" r:id="rId22"/>
    <p:sldId id="289" r:id="rId23"/>
    <p:sldId id="288" r:id="rId24"/>
    <p:sldId id="287" r:id="rId25"/>
    <p:sldId id="278" r:id="rId26"/>
    <p:sldId id="281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9966"/>
    <a:srgbClr val="FF3399"/>
    <a:srgbClr val="FF0066"/>
    <a:srgbClr val="FFFF99"/>
    <a:srgbClr val="66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72" d="100"/>
          <a:sy n="72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2EA86-F5F6-42A0-A257-E32B13B11B95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D30AA-7A78-4BEF-BC8B-2A6C659BE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D30AA-7A78-4BEF-BC8B-2A6C659BE8B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3D26-F719-44A1-AB3D-CF9B48DBC32D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27B64-3F39-4E11-A3D7-B502EF2F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224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011" b="9005"/>
          <a:stretch>
            <a:fillRect/>
          </a:stretch>
        </p:blipFill>
        <p:spPr bwMode="auto">
          <a:xfrm>
            <a:off x="533400" y="15240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24600" y="6248400"/>
            <a:ext cx="39624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j-ea"/>
                <a:cs typeface="+mj-cs"/>
              </a:rPr>
              <a:t>Images: </a:t>
            </a:r>
            <a:r>
              <a:rPr lang="en-US" sz="1400" dirty="0" err="1" smtClean="0">
                <a:latin typeface="+mn-lt"/>
                <a:ea typeface="+mj-ea"/>
                <a:cs typeface="+mj-cs"/>
              </a:rPr>
              <a:t>altemark</a:t>
            </a:r>
            <a:r>
              <a:rPr lang="en-US" sz="1400" dirty="0" smtClean="0">
                <a:latin typeface="+mn-lt"/>
                <a:ea typeface="+mj-ea"/>
                <a:cs typeface="+mj-cs"/>
              </a:rPr>
              <a:t> and no prawns/</a:t>
            </a:r>
            <a:r>
              <a:rPr lang="en-US" sz="1400" dirty="0" err="1" smtClean="0">
                <a:latin typeface="+mn-lt"/>
                <a:ea typeface="+mj-ea"/>
                <a:cs typeface="+mj-cs"/>
              </a:rPr>
              <a:t>Flickr</a:t>
            </a:r>
            <a:endParaRPr lang="en-US" sz="14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200400"/>
            <a:ext cx="8001000" cy="545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Steps to Promotion Strategy</a:t>
            </a:r>
            <a:endParaRPr lang="en-US" sz="3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3886200"/>
            <a:ext cx="632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Mary Joyce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for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the Open Society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Foundations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|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Istanbul,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2011 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3810000"/>
            <a:ext cx="617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8206"/>
          <a:stretch>
            <a:fillRect/>
          </a:stretch>
        </p:blipFill>
        <p:spPr bwMode="auto">
          <a:xfrm flipH="1">
            <a:off x="-18288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47800" y="2895600"/>
            <a:ext cx="838200" cy="123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5</a:t>
            </a:r>
            <a:endParaRPr lang="en-US" sz="9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610683"/>
            <a:ext cx="6705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Don’t go it alone. Who do you know that can help you reach your audiences?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Find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Allies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224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011" b="9005"/>
          <a:stretch>
            <a:fillRect/>
          </a:stretch>
        </p:blipFill>
        <p:spPr bwMode="auto">
          <a:xfrm>
            <a:off x="533400" y="15240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24600" y="6248400"/>
            <a:ext cx="39624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j-ea"/>
                <a:cs typeface="+mj-cs"/>
              </a:rPr>
              <a:t>Images: </a:t>
            </a:r>
            <a:r>
              <a:rPr lang="en-US" sz="1400" dirty="0" err="1" smtClean="0">
                <a:latin typeface="+mn-lt"/>
                <a:ea typeface="+mj-ea"/>
                <a:cs typeface="+mj-cs"/>
              </a:rPr>
              <a:t>altemark</a:t>
            </a:r>
            <a:r>
              <a:rPr lang="en-US" sz="1400" dirty="0" smtClean="0">
                <a:latin typeface="+mn-lt"/>
                <a:ea typeface="+mj-ea"/>
                <a:cs typeface="+mj-cs"/>
              </a:rPr>
              <a:t> and no prawns/</a:t>
            </a:r>
            <a:r>
              <a:rPr lang="en-US" sz="1400" dirty="0" err="1" smtClean="0">
                <a:latin typeface="+mn-lt"/>
                <a:ea typeface="+mj-ea"/>
                <a:cs typeface="+mj-cs"/>
              </a:rPr>
              <a:t>Flickr</a:t>
            </a:r>
            <a:endParaRPr lang="en-US" sz="14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200400"/>
            <a:ext cx="8001000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make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new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partners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3886200"/>
            <a:ext cx="6324600" cy="307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Start with audience, then decide what partners you need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3810000"/>
            <a:ext cx="617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8206"/>
          <a:stretch>
            <a:fillRect/>
          </a:stretch>
        </p:blipFill>
        <p:spPr bwMode="auto">
          <a:xfrm flipH="1">
            <a:off x="-18288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 groups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 groups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professional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organizations : NGOs : working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group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members : </a:t>
            </a:r>
            <a:r>
              <a:rPr lang="en-US" sz="3200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j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ournalists</a:t>
            </a:r>
            <a:endParaRPr lang="en-US" sz="3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895600"/>
            <a:ext cx="670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How will these allies help you reach your audience?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42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Determine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Media</a:t>
            </a:r>
            <a:endParaRPr lang="en-US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64"/>
          <p:cNvSpPr>
            <a:spLocks noChangeArrowheads="1"/>
          </p:cNvSpPr>
          <p:nvPr/>
        </p:nvSpPr>
        <p:spPr bwMode="auto">
          <a:xfrm>
            <a:off x="1981200" y="2286000"/>
            <a:ext cx="3733800" cy="3657600"/>
          </a:xfrm>
          <a:prstGeom prst="ellipse">
            <a:avLst/>
          </a:prstGeom>
          <a:solidFill>
            <a:srgbClr val="FF0000"/>
          </a:solidFill>
          <a:ln w="762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" name="Oval 70"/>
          <p:cNvSpPr>
            <a:spLocks noChangeArrowheads="1"/>
          </p:cNvSpPr>
          <p:nvPr/>
        </p:nvSpPr>
        <p:spPr bwMode="auto">
          <a:xfrm>
            <a:off x="5257800" y="2286000"/>
            <a:ext cx="3733800" cy="3657600"/>
          </a:xfrm>
          <a:prstGeom prst="ellipse">
            <a:avLst/>
          </a:prstGeom>
          <a:solidFill>
            <a:schemeClr val="bg1">
              <a:lumMod val="65000"/>
              <a:alpha val="67058"/>
            </a:schemeClr>
          </a:solidFill>
          <a:ln w="762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4495800" y="6096000"/>
            <a:ext cx="2057400" cy="609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114800" y="6019800"/>
            <a:ext cx="284870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b="1" kern="0" dirty="0">
                <a:solidFill>
                  <a:srgbClr val="FF0000"/>
                </a:solidFill>
                <a:effectLst/>
                <a:latin typeface="Corbel" pitchFamily="34" charset="0"/>
                <a:ea typeface="+mj-ea"/>
                <a:cs typeface="+mj-cs"/>
              </a:rPr>
              <a:t>media</a:t>
            </a:r>
          </a:p>
        </p:txBody>
      </p:sp>
      <p:cxnSp>
        <p:nvCxnSpPr>
          <p:cNvPr id="7" name="Straight Arrow Connector 79"/>
          <p:cNvCxnSpPr>
            <a:cxnSpLocks noChangeShapeType="1"/>
          </p:cNvCxnSpPr>
          <p:nvPr/>
        </p:nvCxnSpPr>
        <p:spPr bwMode="auto">
          <a:xfrm rot="5400000" flipH="1" flipV="1">
            <a:off x="5221288" y="5600700"/>
            <a:ext cx="531812" cy="1588"/>
          </a:xfrm>
          <a:prstGeom prst="straightConnector1">
            <a:avLst/>
          </a:prstGeom>
          <a:noFill/>
          <a:ln w="76200" cap="rnd" algn="ctr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2209800" y="3581400"/>
            <a:ext cx="284870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b="1" kern="0" dirty="0">
                <a:solidFill>
                  <a:srgbClr val="000000"/>
                </a:solidFill>
                <a:effectLst/>
                <a:latin typeface="Corbel" pitchFamily="34" charset="0"/>
                <a:ea typeface="+mj-ea"/>
                <a:cs typeface="+mj-cs"/>
              </a:rPr>
              <a:t>audience’s ATTENTION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715000" y="3657600"/>
            <a:ext cx="307730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 smtClean="0">
                <a:solidFill>
                  <a:srgbClr val="000000"/>
                </a:solidFill>
                <a:effectLst/>
                <a:latin typeface="Corbel" pitchFamily="34" charset="0"/>
                <a:ea typeface="+mj-ea"/>
                <a:cs typeface="+mj-cs"/>
              </a:rPr>
              <a:t>partner’s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1" kern="0" dirty="0" smtClean="0">
                <a:solidFill>
                  <a:srgbClr val="000000"/>
                </a:solidFill>
                <a:effectLst/>
                <a:latin typeface="Corbel" pitchFamily="34" charset="0"/>
                <a:ea typeface="+mj-ea"/>
                <a:cs typeface="+mj-cs"/>
              </a:rPr>
              <a:t>ACCESS</a:t>
            </a:r>
            <a:endParaRPr lang="en-GB" sz="3600" b="1" kern="0" dirty="0">
              <a:solidFill>
                <a:srgbClr val="000000"/>
              </a:solidFill>
              <a:effectLst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2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Determine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Media</a:t>
            </a:r>
            <a:endParaRPr lang="en-US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590800"/>
            <a:ext cx="2590800" cy="610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effectLst/>
                <a:latin typeface="Corbel" pitchFamily="34" charset="0"/>
                <a:cs typeface="Aharoni" pitchFamily="2" charset="-79"/>
              </a:rPr>
              <a:t>What media for:</a:t>
            </a:r>
          </a:p>
          <a:p>
            <a:pPr>
              <a:defRPr/>
            </a:pPr>
            <a:endParaRPr lang="en-US" sz="1050" b="1" dirty="0" smtClean="0">
              <a:effectLst/>
              <a:latin typeface="Corbel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effectLst/>
                <a:latin typeface="Corbel" pitchFamily="34" charset="0"/>
                <a:cs typeface="Aharoni" pitchFamily="2" charset="-79"/>
              </a:rPr>
              <a:t>IDU?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rbel" pitchFamily="34" charset="0"/>
                <a:cs typeface="Aharoni" pitchFamily="2" charset="-79"/>
              </a:rPr>
              <a:t>Palliative</a:t>
            </a:r>
          </a:p>
          <a:p>
            <a:pPr>
              <a:defRPr/>
            </a:pPr>
            <a:r>
              <a:rPr lang="en-US" sz="2800" dirty="0" smtClean="0">
                <a:latin typeface="Corbel" pitchFamily="34" charset="0"/>
                <a:cs typeface="Aharoni" pitchFamily="2" charset="-79"/>
              </a:rPr>
              <a:t>Care</a:t>
            </a:r>
            <a:r>
              <a:rPr lang="en-US" sz="2800" dirty="0" smtClean="0">
                <a:latin typeface="Corbel" pitchFamily="34" charset="0"/>
                <a:cs typeface="Aharoni" pitchFamily="2" charset="-79"/>
              </a:rPr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rbel" pitchFamily="34" charset="0"/>
                <a:cs typeface="Aharoni" pitchFamily="2" charset="-79"/>
              </a:rPr>
              <a:t>HIV/AIDS?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rbel" pitchFamily="34" charset="0"/>
                <a:cs typeface="Aharoni" pitchFamily="2" charset="-79"/>
              </a:rPr>
              <a:t>Sex Worker?</a:t>
            </a:r>
            <a:endParaRPr lang="en-US" sz="2800" dirty="0" smtClean="0">
              <a:latin typeface="Corbel" pitchFamily="34" charset="0"/>
              <a:cs typeface="Aharoni" pitchFamily="2" charset="-79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rbel" pitchFamily="34" charset="0"/>
                <a:cs typeface="Aharoni" pitchFamily="2" charset="-79"/>
              </a:rPr>
              <a:t>General Patient</a:t>
            </a:r>
            <a:r>
              <a:rPr lang="en-US" sz="2800" dirty="0" smtClean="0">
                <a:latin typeface="Corbel" pitchFamily="34" charset="0"/>
                <a:cs typeface="Aharoni" pitchFamily="2" charset="-79"/>
              </a:rPr>
              <a:t>?</a:t>
            </a: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 groups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professional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organizations : NGOs : working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group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members : journalists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 groups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professional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organizations : NGOs : working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group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members : journalists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publications 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NGO web sites and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offices 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flyers in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hospitals : radio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 groups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professional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organizations : NGOs : working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group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members : journalists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publications 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NGO web sites and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offices : 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flyers in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hospitals : radio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Action 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bulleted list : detailed report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609600"/>
            <a:ext cx="43434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The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5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Steps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286000"/>
            <a:ext cx="61722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1:</a:t>
            </a: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Define Goal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2:</a:t>
            </a: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Define Audience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3:</a:t>
            </a: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Find Partners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4:</a:t>
            </a: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Determine Media</a:t>
            </a:r>
          </a:p>
          <a:p>
            <a:pPr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5:</a:t>
            </a: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Actions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3048000"/>
            <a:ext cx="144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5400" y="38862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47244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54864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63246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 </a:t>
            </a:r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Pick soonest or hardest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Pick soonest or hardest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most critical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Pick soonest or hardest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most critical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partner with best contact with your audience and closest relationship to you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Pick soonest or hardest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most critical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partner with best contact with your audience and closest relationship to you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Which media does your ally have access to?  Is this a media that the audience also pays attention to?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49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Select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Actions</a:t>
            </a:r>
            <a:endParaRPr lang="en-US" sz="3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5240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With so many options, where do you start?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743200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Pick soonest or hardest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most critical 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Partners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Pick partner with best contact with your audience and closest relationship to you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Media</a:t>
            </a:r>
            <a:r>
              <a:rPr lang="en-US" sz="32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Which media does your ally have access to?  Is this a media that the audience also pays attention to?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 Let’s do that now…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0" y="762000"/>
            <a:ext cx="434340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Action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Plan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0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Write a simple promotion action plan using this model:</a:t>
            </a: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362200"/>
            <a:ext cx="9144000" cy="4644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4400" dirty="0" smtClean="0">
                <a:solidFill>
                  <a:srgbClr val="FF0000"/>
                </a:solidFill>
                <a:latin typeface="Wingdings 2" pitchFamily="18" charset="2"/>
                <a:cs typeface="Aharoni" pitchFamily="2" charset="-79"/>
              </a:rPr>
              <a:t>j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 Goal</a:t>
            </a: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5000"/>
              </a:lnSpc>
              <a:defRPr/>
            </a:pPr>
            <a:r>
              <a:rPr lang="en-US" sz="4400" dirty="0" smtClean="0">
                <a:solidFill>
                  <a:srgbClr val="FF0000"/>
                </a:solidFill>
                <a:latin typeface="Wingdings 2" pitchFamily="18" charset="2"/>
                <a:cs typeface="Aharoni" pitchFamily="2" charset="-79"/>
              </a:rPr>
              <a:t>j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Audience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lnSpc>
                <a:spcPct val="85000"/>
              </a:lnSpc>
              <a:defRPr/>
            </a:pPr>
            <a:r>
              <a:rPr lang="en-US" sz="4400" dirty="0" smtClean="0">
                <a:solidFill>
                  <a:srgbClr val="FF0000"/>
                </a:solidFill>
                <a:latin typeface="Wingdings 2" pitchFamily="18" charset="2"/>
                <a:cs typeface="Aharoni" pitchFamily="2" charset="-79"/>
              </a:rPr>
              <a:t>j</a:t>
            </a:r>
            <a:r>
              <a:rPr lang="en-US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Partner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to help you reach audience</a:t>
            </a:r>
          </a:p>
          <a:p>
            <a:pPr>
              <a:lnSpc>
                <a:spcPct val="85000"/>
              </a:lnSpc>
              <a:defRPr/>
            </a:pPr>
            <a:r>
              <a:rPr lang="en-US" sz="4400" dirty="0" smtClean="0">
                <a:solidFill>
                  <a:srgbClr val="FF0000"/>
                </a:solidFill>
                <a:latin typeface="Wingdings 2" pitchFamily="18" charset="2"/>
                <a:cs typeface="Aharoni" pitchFamily="2" charset="-79"/>
              </a:rPr>
              <a:t>k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or </a:t>
            </a:r>
            <a:r>
              <a:rPr lang="en-US" sz="4400" dirty="0" smtClean="0">
                <a:solidFill>
                  <a:srgbClr val="FF0000"/>
                </a:solidFill>
                <a:latin typeface="Wingdings 2" pitchFamily="18" charset="2"/>
                <a:cs typeface="Aharoni" pitchFamily="2" charset="-79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Media Types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partner access + audience attention </a:t>
            </a:r>
          </a:p>
          <a:p>
            <a:pPr>
              <a:lnSpc>
                <a:spcPct val="85000"/>
              </a:lnSpc>
              <a:defRPr/>
            </a:pPr>
            <a:r>
              <a:rPr lang="en-US" sz="4400" dirty="0" smtClean="0">
                <a:solidFill>
                  <a:srgbClr val="FF0000"/>
                </a:solidFill>
                <a:latin typeface="Wingdings 2" pitchFamily="18" charset="2"/>
                <a:cs typeface="Aharoni" pitchFamily="2" charset="-79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Deadlines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 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partner contact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message development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publication</a:t>
            </a: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224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011" b="9005"/>
          <a:stretch>
            <a:fillRect/>
          </a:stretch>
        </p:blipFill>
        <p:spPr bwMode="auto">
          <a:xfrm>
            <a:off x="533400" y="15240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24600" y="6248400"/>
            <a:ext cx="39624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j-ea"/>
                <a:cs typeface="+mj-cs"/>
              </a:rPr>
              <a:t>Images: </a:t>
            </a:r>
            <a:r>
              <a:rPr lang="en-US" sz="1400" dirty="0" err="1" smtClean="0">
                <a:latin typeface="+mn-lt"/>
                <a:ea typeface="+mj-ea"/>
                <a:cs typeface="+mj-cs"/>
              </a:rPr>
              <a:t>altemark</a:t>
            </a:r>
            <a:r>
              <a:rPr lang="en-US" sz="1400" dirty="0" smtClean="0">
                <a:latin typeface="+mn-lt"/>
                <a:ea typeface="+mj-ea"/>
                <a:cs typeface="+mj-cs"/>
              </a:rPr>
              <a:t> and no prawns/</a:t>
            </a:r>
            <a:r>
              <a:rPr lang="en-US" sz="1400" dirty="0" err="1" smtClean="0">
                <a:latin typeface="+mn-lt"/>
                <a:ea typeface="+mj-ea"/>
                <a:cs typeface="+mj-cs"/>
              </a:rPr>
              <a:t>Flickr</a:t>
            </a:r>
            <a:endParaRPr lang="en-US" sz="14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124200"/>
            <a:ext cx="8001000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Let’s Share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962400"/>
            <a:ext cx="6324600" cy="3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Thank you for your attention.</a:t>
            </a:r>
            <a:endParaRPr lang="en-US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3810000"/>
            <a:ext cx="617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8206"/>
          <a:stretch>
            <a:fillRect/>
          </a:stretch>
        </p:blipFill>
        <p:spPr bwMode="auto">
          <a:xfrm flipH="1">
            <a:off x="-1828800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895600"/>
            <a:ext cx="67056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What is the most important PG promotion goal for your organization</a:t>
            </a:r>
            <a:r>
              <a:rPr lang="en-US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Define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Goals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 </a:t>
            </a: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895600"/>
            <a:ext cx="67056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What audience do you need to reach to achieve that goal</a:t>
            </a:r>
            <a:r>
              <a:rPr lang="en-US" sz="6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?</a:t>
            </a: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4343400" cy="42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Define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Audience</a:t>
            </a:r>
            <a:endParaRPr lang="en-US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 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PG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patients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?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7432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Aharoni" pitchFamily="2" charset="-79"/>
                <a:cs typeface="Aharoni" pitchFamily="2" charset="-79"/>
              </a:rPr>
              <a:t>Goals</a:t>
            </a: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: trainings : downloads : patient-friendly</a:t>
            </a:r>
          </a:p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Audiences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: lawyers  : doctors : patient </a:t>
            </a:r>
            <a:r>
              <a:rPr lang="en-US" sz="3200" i="1" dirty="0" smtClean="0">
                <a:latin typeface="Aharoni" pitchFamily="2" charset="-79"/>
                <a:cs typeface="Aharoni" pitchFamily="2" charset="-79"/>
              </a:rPr>
              <a:t>groups</a:t>
            </a:r>
            <a:endParaRPr lang="en-US" sz="3200" i="1" dirty="0"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endParaRPr lang="en-US" sz="3200" dirty="0" smtClean="0">
              <a:effectLst/>
              <a:latin typeface="Aharoni" pitchFamily="2" charset="-79"/>
              <a:cs typeface="Aharoni" pitchFamily="2" charset="-79"/>
            </a:endParaRPr>
          </a:p>
          <a:p>
            <a:pPr>
              <a:defRPr/>
            </a:pPr>
            <a:r>
              <a:rPr lang="en-US" sz="3200" dirty="0" smtClean="0">
                <a:effectLst/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b="27670"/>
          <a:stretch>
            <a:fillRect/>
          </a:stretch>
        </p:blipFill>
        <p:spPr bwMode="auto">
          <a:xfrm>
            <a:off x="838200" y="0"/>
            <a:ext cx="396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8206"/>
          <a:stretch>
            <a:fillRect/>
          </a:stretch>
        </p:blipFill>
        <p:spPr bwMode="auto">
          <a:xfrm flipH="1">
            <a:off x="0" y="0"/>
            <a:ext cx="139107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762000"/>
            <a:ext cx="4343400" cy="521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Examples</a:t>
            </a:r>
            <a:endParaRPr lang="en-US" sz="36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724</Words>
  <Application>Microsoft Office PowerPoint</Application>
  <PresentationFormat>On-screen Show (4:3)</PresentationFormat>
  <Paragraphs>205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Mary</cp:lastModifiedBy>
  <cp:revision>31</cp:revision>
  <dcterms:created xsi:type="dcterms:W3CDTF">2011-01-08T03:03:47Z</dcterms:created>
  <dcterms:modified xsi:type="dcterms:W3CDTF">2011-02-16T09:20:10Z</dcterms:modified>
</cp:coreProperties>
</file>