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8"/>
  </p:notesMasterIdLst>
  <p:sldIdLst>
    <p:sldId id="256" r:id="rId2"/>
    <p:sldId id="300" r:id="rId3"/>
    <p:sldId id="299" r:id="rId4"/>
    <p:sldId id="302" r:id="rId5"/>
    <p:sldId id="295" r:id="rId6"/>
    <p:sldId id="298" r:id="rId7"/>
    <p:sldId id="293" r:id="rId8"/>
    <p:sldId id="294" r:id="rId9"/>
    <p:sldId id="257" r:id="rId10"/>
    <p:sldId id="303" r:id="rId11"/>
    <p:sldId id="258" r:id="rId12"/>
    <p:sldId id="260" r:id="rId13"/>
    <p:sldId id="262" r:id="rId14"/>
    <p:sldId id="261" r:id="rId15"/>
    <p:sldId id="263" r:id="rId16"/>
    <p:sldId id="304" r:id="rId17"/>
    <p:sldId id="265" r:id="rId18"/>
    <p:sldId id="274" r:id="rId19"/>
    <p:sldId id="290" r:id="rId20"/>
    <p:sldId id="264" r:id="rId21"/>
    <p:sldId id="266" r:id="rId22"/>
    <p:sldId id="269" r:id="rId23"/>
    <p:sldId id="281" r:id="rId24"/>
    <p:sldId id="270" r:id="rId25"/>
    <p:sldId id="273" r:id="rId26"/>
    <p:sldId id="271" r:id="rId27"/>
    <p:sldId id="282" r:id="rId28"/>
    <p:sldId id="283" r:id="rId29"/>
    <p:sldId id="284" r:id="rId30"/>
    <p:sldId id="289" r:id="rId31"/>
    <p:sldId id="285" r:id="rId32"/>
    <p:sldId id="286" r:id="rId33"/>
    <p:sldId id="287" r:id="rId34"/>
    <p:sldId id="288" r:id="rId35"/>
    <p:sldId id="291" r:id="rId36"/>
    <p:sldId id="292" r:id="rId37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94668" autoAdjust="0"/>
  </p:normalViewPr>
  <p:slideViewPr>
    <p:cSldViewPr>
      <p:cViewPr>
        <p:scale>
          <a:sx n="49" d="100"/>
          <a:sy n="49" d="100"/>
        </p:scale>
        <p:origin x="-1080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6A0E0-6F66-4371-A8F7-B31EC9A3BF22}" type="datetimeFigureOut">
              <a:rPr lang="en-US" smtClean="0"/>
              <a:pPr/>
              <a:t>7/16/2016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93032-5FFE-4F0B-B2C9-DE8DFB4041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7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74586CB-3B66-4622-B4A7-D8E0E237F5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083AB-6B58-4394-A362-3226A1721D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7FD18DB-3B62-4A86-96B4-1773359867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6BEBA64-F7BB-4B4B-94F0-128F6ACD4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091C4F-63F1-413E-88EC-5DB86C5E1F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4ECBC-616E-43EF-8B9F-3B4B58E6DF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C73BE04-D0EB-4826-95EF-E9DFE76C986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EAA6A80-D15E-4C51-B9CB-CD19ADA583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F454D0-CD0F-4F75-98D6-E574D9660A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8BD60DB-FDB6-46AE-A4EA-684F0BBCF3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DD91682-B779-418B-A4D4-7F123FE276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0C37DAC-428C-423E-BB4E-70C068DAF1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miliesusa.org/resources/tools-for-advocates/tips/impressive.html" TargetMode="External"/><Relationship Id="rId2" Type="http://schemas.openxmlformats.org/officeDocument/2006/relationships/hyperlink" Target="http://www.apha.org/news/Media_Advocacy_Manu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19400"/>
            <a:ext cx="6400800" cy="3429000"/>
          </a:xfrm>
        </p:spPr>
        <p:txBody>
          <a:bodyPr/>
          <a:lstStyle/>
          <a:p>
            <a:r>
              <a:rPr lang="en-US" dirty="0" smtClean="0"/>
              <a:t>… and how to work with it effectively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sz="1000" dirty="0" smtClean="0"/>
              <a:t>Adapted from silberman (2007)</a:t>
            </a:r>
            <a:endParaRPr lang="en-US" sz="10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Role of the Media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Pick and describe a current health policy issue </a:t>
            </a:r>
          </a:p>
          <a:p>
            <a:pPr lvl="1">
              <a:buNone/>
            </a:pPr>
            <a:r>
              <a:rPr lang="en-US" dirty="0" smtClean="0"/>
              <a:t>(ex. Childhood obesity epidemic)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Who are some of the stakeholders involved in the issue?</a:t>
            </a:r>
          </a:p>
          <a:p>
            <a:pPr lvl="1">
              <a:buNone/>
            </a:pPr>
            <a:r>
              <a:rPr lang="en-US" dirty="0" smtClean="0"/>
              <a:t>		(What are their policy interests?)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How have the media affected the social climate on the issue?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Which forms of media have been used?</a:t>
            </a:r>
          </a:p>
          <a:p>
            <a:pPr lvl="1">
              <a:buNone/>
            </a:pPr>
            <a:r>
              <a:rPr lang="en-US" dirty="0" smtClean="0"/>
              <a:t>		(Which media forms have been the most effective? Why?)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Working with the Media: Preparing </a:t>
            </a:r>
            <a:r>
              <a:rPr lang="en-US" sz="2800" dirty="0"/>
              <a:t>Your Message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017713"/>
            <a:ext cx="8574088" cy="4840287"/>
          </a:xfrm>
        </p:spPr>
        <p:txBody>
          <a:bodyPr/>
          <a:lstStyle/>
          <a:p>
            <a:r>
              <a:rPr lang="en-US" dirty="0"/>
              <a:t>What is the problem you want to highlight?</a:t>
            </a:r>
          </a:p>
          <a:p>
            <a:pPr lvl="1"/>
            <a:r>
              <a:rPr lang="en-US" dirty="0"/>
              <a:t>Think carefully about</a:t>
            </a:r>
            <a:r>
              <a:rPr lang="en-US" dirty="0" smtClean="0"/>
              <a:t> how </a:t>
            </a:r>
            <a:r>
              <a:rPr lang="en-US" dirty="0"/>
              <a:t>to best convey the message</a:t>
            </a:r>
          </a:p>
          <a:p>
            <a:pPr lvl="1"/>
            <a:r>
              <a:rPr lang="en-US" dirty="0"/>
              <a:t>You should be able to sum up the problem in one sentence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the solution to the problem?</a:t>
            </a:r>
            <a:endParaRPr lang="en-US" dirty="0" smtClean="0"/>
          </a:p>
          <a:p>
            <a:pPr lvl="1"/>
            <a:r>
              <a:rPr lang="en-US" dirty="0" smtClean="0"/>
              <a:t>Have </a:t>
            </a:r>
            <a:r>
              <a:rPr lang="en-US" dirty="0"/>
              <a:t>a proposed solution to the problem you are describing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Your Message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sz="2800" dirty="0"/>
              <a:t>Practice your message, and prepare answers for anticipated questions</a:t>
            </a:r>
            <a:endParaRPr lang="en-US" sz="2800" dirty="0" smtClean="0"/>
          </a:p>
          <a:p>
            <a:pPr lvl="1"/>
            <a:r>
              <a:rPr lang="en-US" sz="2400" dirty="0" smtClean="0"/>
              <a:t>Have no </a:t>
            </a:r>
            <a:r>
              <a:rPr lang="en-US" sz="2400" dirty="0"/>
              <a:t>more than 3 major points</a:t>
            </a:r>
            <a:r>
              <a:rPr lang="en-US" sz="2400" dirty="0" smtClean="0"/>
              <a:t> to </a:t>
            </a:r>
            <a:r>
              <a:rPr lang="en-US" sz="2400" dirty="0"/>
              <a:t>convey</a:t>
            </a:r>
            <a:endParaRPr lang="en-US" sz="2400" dirty="0" smtClean="0"/>
          </a:p>
          <a:p>
            <a:pPr lvl="1"/>
            <a:r>
              <a:rPr lang="en-US" sz="2400" dirty="0" smtClean="0"/>
              <a:t>Test it on your </a:t>
            </a:r>
            <a:r>
              <a:rPr lang="en-US" sz="2400" dirty="0"/>
              <a:t>neighbor or friend who knows nothing about the issue to make sure your message is understandable to a lay audience</a:t>
            </a:r>
          </a:p>
          <a:p>
            <a:pPr lvl="1"/>
            <a:r>
              <a:rPr lang="en-US" sz="2400" dirty="0"/>
              <a:t>Talk to someone who is very knowledgeable about the issue</a:t>
            </a:r>
            <a:r>
              <a:rPr lang="en-US" sz="2400" dirty="0" smtClean="0"/>
              <a:t> and have </a:t>
            </a:r>
            <a:r>
              <a:rPr lang="en-US" sz="2400" dirty="0"/>
              <a:t>them</a:t>
            </a:r>
            <a:r>
              <a:rPr lang="en-US" sz="2400" dirty="0" smtClean="0"/>
              <a:t> ask questions</a:t>
            </a:r>
            <a:endParaRPr lang="en-US" sz="2400" dirty="0"/>
          </a:p>
          <a:p>
            <a:pPr lvl="1"/>
            <a:r>
              <a:rPr lang="en-US" sz="2400" dirty="0"/>
              <a:t>Use plain language (no jargon), and be concise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Your Message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4840287"/>
          </a:xfrm>
        </p:spPr>
        <p:txBody>
          <a:bodyPr/>
          <a:lstStyle/>
          <a:p>
            <a:r>
              <a:rPr lang="en-US" dirty="0"/>
              <a:t>If possible, humanize the story</a:t>
            </a:r>
          </a:p>
          <a:p>
            <a:pPr lvl="1"/>
            <a:r>
              <a:rPr lang="en-US" dirty="0"/>
              <a:t>Real stories can help humanize the story</a:t>
            </a:r>
          </a:p>
          <a:p>
            <a:pPr lvl="1"/>
            <a:r>
              <a:rPr lang="en-US" dirty="0"/>
              <a:t>Reporters are often interested in talking with a real person to help put a face on a complex health problem </a:t>
            </a:r>
            <a:endParaRPr lang="en-US" dirty="0" smtClean="0"/>
          </a:p>
          <a:p>
            <a:pPr lvl="1"/>
            <a:r>
              <a:rPr lang="en-US" dirty="0" smtClean="0"/>
              <a:t>Before </a:t>
            </a:r>
            <a:r>
              <a:rPr lang="en-US" dirty="0"/>
              <a:t>giving the name of a real person to a reporter,</a:t>
            </a:r>
            <a:r>
              <a:rPr lang="en-US" dirty="0" smtClean="0"/>
              <a:t> contact </a:t>
            </a:r>
            <a:r>
              <a:rPr lang="en-US" dirty="0"/>
              <a:t>the person to make sure they are willing to talk to the reporter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Media Hooks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4840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Find the </a:t>
            </a:r>
            <a:r>
              <a:rPr lang="en-US" dirty="0"/>
              <a:t>“hook” that will make the story interesting to the media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sure your issue is timely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Is there a controversial policy being debated in the</a:t>
            </a:r>
            <a:r>
              <a:rPr lang="en-US" dirty="0" smtClean="0"/>
              <a:t> government </a:t>
            </a:r>
            <a:r>
              <a:rPr lang="en-US" dirty="0"/>
              <a:t>or being decided in the </a:t>
            </a:r>
            <a:r>
              <a:rPr lang="en-US" dirty="0" smtClean="0"/>
              <a:t>courts?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Is there a national report being released on a similar </a:t>
            </a:r>
            <a:r>
              <a:rPr lang="en-US" dirty="0" smtClean="0"/>
              <a:t>topic?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Is there a major celebrity that might bring attention to the issue?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Media Hooks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4840287"/>
          </a:xfrm>
        </p:spPr>
        <p:txBody>
          <a:bodyPr/>
          <a:lstStyle/>
          <a:p>
            <a:pPr lvl="1"/>
            <a:r>
              <a:rPr lang="en-US" dirty="0"/>
              <a:t>Can you localize the story</a:t>
            </a:r>
          </a:p>
          <a:p>
            <a:pPr lvl="2"/>
            <a:r>
              <a:rPr lang="en-US" dirty="0"/>
              <a:t>If national or state issue, can you explain how the problem affects local </a:t>
            </a:r>
            <a:r>
              <a:rPr lang="en-US" dirty="0" smtClean="0"/>
              <a:t>community?</a:t>
            </a:r>
            <a:endParaRPr lang="en-US" dirty="0"/>
          </a:p>
          <a:p>
            <a:pPr lvl="1"/>
            <a:r>
              <a:rPr lang="en-US" dirty="0"/>
              <a:t>Is the problem new?</a:t>
            </a:r>
          </a:p>
          <a:p>
            <a:pPr lvl="2"/>
            <a:r>
              <a:rPr lang="en-US" dirty="0"/>
              <a:t>If the problem is not new, you need to think about a new way to describe the problem or a new solution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Pick a health policy problem and describe it in one sentence. Think of a proposed solution.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Prepare a compelling message to convince others of your position. (Decide on no more than 3 key messages.)</a:t>
            </a:r>
          </a:p>
          <a:p>
            <a:pPr>
              <a:buNone/>
            </a:pPr>
            <a:r>
              <a:rPr lang="en-US" dirty="0" smtClean="0"/>
              <a:t>Practice your pitch.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tactics could you use to make your position more interesting to the media?</a:t>
            </a:r>
          </a:p>
          <a:p>
            <a:pPr>
              <a:buNone/>
            </a:pPr>
            <a:r>
              <a:rPr lang="en-US" dirty="0" smtClean="0"/>
              <a:t>Which media outlets would you pitch this to and why?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Media List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017713"/>
            <a:ext cx="8955088" cy="4459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Create </a:t>
            </a:r>
            <a:r>
              <a:rPr lang="en-US" dirty="0"/>
              <a:t>a list of media contacts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Local, state and/or national, </a:t>
            </a:r>
            <a:r>
              <a:rPr lang="en-US" dirty="0"/>
              <a:t>depending on your </a:t>
            </a:r>
            <a:r>
              <a:rPr lang="en-US" dirty="0" smtClean="0"/>
              <a:t>issue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Names</a:t>
            </a:r>
            <a:r>
              <a:rPr lang="en-US" dirty="0"/>
              <a:t>, addresses, phone numbers, fax and email addresses of reporters, editors and producers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Include </a:t>
            </a:r>
            <a:r>
              <a:rPr lang="en-US" dirty="0"/>
              <a:t>print media, </a:t>
            </a:r>
            <a:r>
              <a:rPr lang="en-US" dirty="0" smtClean="0"/>
              <a:t>radio, TV and blogs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Can contact local media outlets and ask for names of reporters who cover health “beats”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Media List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 lvl="1"/>
            <a:r>
              <a:rPr lang="en-US" dirty="0"/>
              <a:t>May be able to get lists from other groups with similar interests</a:t>
            </a:r>
          </a:p>
          <a:p>
            <a:pPr lvl="1"/>
            <a:r>
              <a:rPr lang="en-US" dirty="0"/>
              <a:t>Must be continuously updated</a:t>
            </a:r>
          </a:p>
          <a:p>
            <a:pPr lvl="1"/>
            <a:r>
              <a:rPr lang="en-US" dirty="0"/>
              <a:t>Ideally, should keep notes on past interactions with reporters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Relationship with Media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Ideally,</a:t>
            </a:r>
            <a:r>
              <a:rPr lang="en-US" sz="2800" dirty="0" smtClean="0"/>
              <a:t> create </a:t>
            </a:r>
            <a:r>
              <a:rPr lang="en-US" sz="2800" dirty="0"/>
              <a:t>a relationship with reporters before you ask them to cover a story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Send package of information about your organization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Call and introduce yourself, introduce yourself at event, or meet for lunch/coffee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Explain how your organization can be a resource to the reporter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When reporter calls, take the request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Find out deadlines and try to be responsive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If you don’t know the answer,</a:t>
            </a:r>
            <a:r>
              <a:rPr lang="en-US" sz="2000" dirty="0" smtClean="0"/>
              <a:t> say so</a:t>
            </a:r>
            <a:r>
              <a:rPr lang="en-US" sz="2000" dirty="0"/>
              <a:t>, and see if you can refer them to another person who knows the information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Keep reporters in the loop with information (call to give them “heads up” on new information)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the media?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Media = forms of communication</a:t>
            </a:r>
          </a:p>
          <a:p>
            <a:r>
              <a:rPr lang="en-US" dirty="0" smtClean="0"/>
              <a:t>Mass media = communication meant to reach the masses or large groups of people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Examples?</a:t>
            </a:r>
          </a:p>
          <a:p>
            <a:pPr>
              <a:buNone/>
            </a:pPr>
            <a:r>
              <a:rPr lang="en-US" dirty="0" smtClean="0"/>
              <a:t>		Electronic		Internet</a:t>
            </a:r>
          </a:p>
          <a:p>
            <a:pPr>
              <a:buNone/>
            </a:pPr>
            <a:r>
              <a:rPr lang="en-US" dirty="0" smtClean="0"/>
              <a:t>		Print			Outdoor</a:t>
            </a:r>
          </a:p>
          <a:p>
            <a:pPr>
              <a:buNone/>
            </a:pPr>
            <a:r>
              <a:rPr lang="en-US" dirty="0" smtClean="0"/>
              <a:t>		Public speaking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reach the media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017713"/>
            <a:ext cx="8421688" cy="4840287"/>
          </a:xfrm>
        </p:spPr>
        <p:txBody>
          <a:bodyPr/>
          <a:lstStyle/>
          <a:p>
            <a:r>
              <a:rPr lang="en-US" dirty="0" smtClean="0"/>
              <a:t>Options</a:t>
            </a:r>
          </a:p>
          <a:p>
            <a:pPr lvl="1"/>
            <a:r>
              <a:rPr lang="en-US" dirty="0"/>
              <a:t>News </a:t>
            </a:r>
            <a:r>
              <a:rPr lang="en-US" dirty="0" smtClean="0"/>
              <a:t>release</a:t>
            </a:r>
          </a:p>
          <a:p>
            <a:pPr lvl="1"/>
            <a:r>
              <a:rPr lang="en-US" dirty="0"/>
              <a:t>Press </a:t>
            </a:r>
            <a:r>
              <a:rPr lang="en-US" dirty="0" smtClean="0"/>
              <a:t>conference </a:t>
            </a:r>
            <a:r>
              <a:rPr lang="en-US" dirty="0"/>
              <a:t>or press </a:t>
            </a:r>
            <a:r>
              <a:rPr lang="en-US" dirty="0" smtClean="0"/>
              <a:t>briefing</a:t>
            </a:r>
          </a:p>
          <a:p>
            <a:pPr lvl="1"/>
            <a:r>
              <a:rPr lang="en-US" dirty="0"/>
              <a:t>Editorial Board </a:t>
            </a:r>
            <a:r>
              <a:rPr lang="en-US" dirty="0" smtClean="0"/>
              <a:t>meeting</a:t>
            </a:r>
          </a:p>
          <a:p>
            <a:pPr lvl="1"/>
            <a:r>
              <a:rPr lang="en-US" dirty="0"/>
              <a:t>Op-Ed</a:t>
            </a:r>
          </a:p>
          <a:p>
            <a:pPr lvl="1"/>
            <a:r>
              <a:rPr lang="en-US" dirty="0"/>
              <a:t>Letter to the Editor</a:t>
            </a:r>
          </a:p>
          <a:p>
            <a:pPr lvl="1"/>
            <a:r>
              <a:rPr lang="en-US" dirty="0"/>
              <a:t>Interviews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 Release or News Statement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News release used to give new information or to announce an upcoming press conference.  For example: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You </a:t>
            </a:r>
            <a:r>
              <a:rPr lang="en-US" dirty="0" smtClean="0"/>
              <a:t>are </a:t>
            </a:r>
            <a:r>
              <a:rPr lang="en-US" dirty="0"/>
              <a:t>releasing a new study or report card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You </a:t>
            </a:r>
            <a:r>
              <a:rPr lang="en-US" dirty="0"/>
              <a:t>are reacting to proposed policy changes that would have major negative (or positive) impact on the health of a group of people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Press Conference or Press Briefing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en-US" dirty="0"/>
              <a:t>Press conferences and briefings are ways to reach multiple press outlets at the same time</a:t>
            </a:r>
          </a:p>
          <a:p>
            <a:pPr lvl="1"/>
            <a:r>
              <a:rPr lang="en-US" dirty="0"/>
              <a:t>Press conference is used to announce major stories</a:t>
            </a:r>
          </a:p>
          <a:p>
            <a:pPr lvl="1"/>
            <a:r>
              <a:rPr lang="en-US" dirty="0"/>
              <a:t>Press briefing used to provide background information to 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Editorial Page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r>
              <a:rPr lang="en-US" dirty="0"/>
              <a:t>Opinion leaders and policy makers often read the editorial page</a:t>
            </a:r>
          </a:p>
          <a:p>
            <a:r>
              <a:rPr lang="en-US" dirty="0"/>
              <a:t>Hierarchy of influence</a:t>
            </a:r>
          </a:p>
          <a:p>
            <a:pPr lvl="1"/>
            <a:r>
              <a:rPr lang="en-US" dirty="0"/>
              <a:t>Editorial from newspaper</a:t>
            </a:r>
          </a:p>
          <a:p>
            <a:pPr lvl="1"/>
            <a:r>
              <a:rPr lang="en-US" dirty="0"/>
              <a:t>Op-Ed piece</a:t>
            </a:r>
          </a:p>
          <a:p>
            <a:pPr lvl="1"/>
            <a:r>
              <a:rPr lang="en-US" dirty="0"/>
              <a:t>Letter to the editor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with Editorial Board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017713"/>
            <a:ext cx="8421688" cy="4459287"/>
          </a:xfrm>
        </p:spPr>
        <p:txBody>
          <a:bodyPr/>
          <a:lstStyle/>
          <a:p>
            <a:r>
              <a:rPr lang="en-US" sz="2800" dirty="0"/>
              <a:t>The goal of a meeting with the Editorial Board is to encourage them to write an editorial from local newspaper</a:t>
            </a:r>
          </a:p>
          <a:p>
            <a:pPr lvl="1"/>
            <a:r>
              <a:rPr lang="en-US" sz="2400" dirty="0"/>
              <a:t>Call editorial page editor</a:t>
            </a:r>
          </a:p>
          <a:p>
            <a:pPr lvl="1"/>
            <a:r>
              <a:rPr lang="en-US" sz="2400" dirty="0"/>
              <a:t>Prepare for the meeting </a:t>
            </a:r>
          </a:p>
          <a:p>
            <a:pPr lvl="2"/>
            <a:r>
              <a:rPr lang="en-US" sz="2000" dirty="0"/>
              <a:t>Identify most important points you want to convey</a:t>
            </a:r>
          </a:p>
          <a:p>
            <a:pPr lvl="2"/>
            <a:r>
              <a:rPr lang="en-US" sz="2000" dirty="0"/>
              <a:t>Why is it important to the media</a:t>
            </a:r>
          </a:p>
          <a:p>
            <a:pPr lvl="2"/>
            <a:r>
              <a:rPr lang="en-US" sz="2000" dirty="0"/>
              <a:t>You should only anticipate 5-10 minutes to present your case</a:t>
            </a:r>
          </a:p>
          <a:p>
            <a:pPr lvl="2"/>
            <a:r>
              <a:rPr lang="en-US" sz="2000" dirty="0"/>
              <a:t>Leave supporting materials</a:t>
            </a:r>
          </a:p>
          <a:p>
            <a:pPr lvl="2"/>
            <a:r>
              <a:rPr lang="en-US" sz="2000" dirty="0"/>
              <a:t>Be prepared to answer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with Editorial Board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017713"/>
            <a:ext cx="8001000" cy="4114800"/>
          </a:xfrm>
        </p:spPr>
        <p:txBody>
          <a:bodyPr/>
          <a:lstStyle/>
          <a:p>
            <a:pPr lvl="1"/>
            <a:r>
              <a:rPr lang="en-US" dirty="0"/>
              <a:t>Give Board members information about your organization</a:t>
            </a:r>
          </a:p>
          <a:p>
            <a:pPr lvl="1"/>
            <a:r>
              <a:rPr lang="en-US" dirty="0"/>
              <a:t>Goal is to influence the content of the editorial (not just getting an editorial)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Op-Ed Pieces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4114800"/>
          </a:xfrm>
        </p:spPr>
        <p:txBody>
          <a:bodyPr/>
          <a:lstStyle/>
          <a:p>
            <a:r>
              <a:rPr lang="en-US" dirty="0"/>
              <a:t>Op</a:t>
            </a:r>
            <a:r>
              <a:rPr lang="en-US" dirty="0" smtClean="0"/>
              <a:t>-Eds are </a:t>
            </a:r>
            <a:r>
              <a:rPr lang="en-US" dirty="0"/>
              <a:t>opinion pieces that</a:t>
            </a:r>
            <a:r>
              <a:rPr lang="en-US" dirty="0" smtClean="0"/>
              <a:t> run </a:t>
            </a:r>
            <a:r>
              <a:rPr lang="en-US" dirty="0"/>
              <a:t>in the editorial section of the paper</a:t>
            </a:r>
          </a:p>
          <a:p>
            <a:pPr lvl="1"/>
            <a:r>
              <a:rPr lang="en-US" dirty="0"/>
              <a:t>Generally longer than letters to the Editor</a:t>
            </a:r>
          </a:p>
          <a:p>
            <a:r>
              <a:rPr lang="en-US" dirty="0"/>
              <a:t>You need to know the newspaper’s submission guidelines</a:t>
            </a:r>
          </a:p>
          <a:p>
            <a:pPr lvl="1"/>
            <a:r>
              <a:rPr lang="en-US" dirty="0"/>
              <a:t>Generally no more than 750-800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Op-Ed Pieces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en-US" dirty="0"/>
              <a:t>Know the message you want to convey</a:t>
            </a:r>
          </a:p>
          <a:p>
            <a:r>
              <a:rPr lang="en-US" dirty="0"/>
              <a:t>Make it timely</a:t>
            </a:r>
          </a:p>
          <a:p>
            <a:r>
              <a:rPr lang="en-US" dirty="0"/>
              <a:t>Use persuasive language to express your opinion</a:t>
            </a:r>
          </a:p>
          <a:p>
            <a:r>
              <a:rPr lang="en-US" dirty="0"/>
              <a:t>Include </a:t>
            </a:r>
            <a:r>
              <a:rPr lang="en-US" i="1" dirty="0"/>
              <a:t>a few</a:t>
            </a:r>
            <a:r>
              <a:rPr lang="en-US" dirty="0"/>
              <a:t> key facts or statistics to support your argument</a:t>
            </a:r>
          </a:p>
          <a:p>
            <a:r>
              <a:rPr lang="en-US" dirty="0"/>
              <a:t>Be brief and use plan language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to the Editor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017713"/>
            <a:ext cx="8574088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Shorter than op-ed pieces, and generally responding to story that appeared in the newspaper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Should try to mail your letter within a few days of when the news item was published in the paper	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Writing the letter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Be brief (no more than 250-300 words, depending on newspaper) and use plain language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Start letter by referring to the article to which you are responding (introduction)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 body of letter, explain why you agree or disagree with article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Sign your letter and give your contact information.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017713"/>
            <a:ext cx="8497888" cy="4459287"/>
          </a:xfrm>
        </p:spPr>
        <p:txBody>
          <a:bodyPr/>
          <a:lstStyle/>
          <a:p>
            <a:r>
              <a:rPr lang="en-US" sz="2800" dirty="0"/>
              <a:t>Slightly different techniques depending on whether you are talking to print reporters, or TV/radio</a:t>
            </a:r>
          </a:p>
          <a:p>
            <a:r>
              <a:rPr lang="en-US" sz="2800" dirty="0"/>
              <a:t>For all different types of media, you should:</a:t>
            </a:r>
          </a:p>
          <a:p>
            <a:pPr lvl="1"/>
            <a:r>
              <a:rPr lang="en-US" sz="2400" dirty="0"/>
              <a:t>Know the message you want to convey</a:t>
            </a:r>
          </a:p>
          <a:p>
            <a:pPr lvl="2"/>
            <a:r>
              <a:rPr lang="en-US" sz="2000" dirty="0"/>
              <a:t>Have no more than 3 key messages you want to convey (e.g., simple problem statement, and one or two solutions)</a:t>
            </a:r>
          </a:p>
          <a:p>
            <a:pPr lvl="2"/>
            <a:r>
              <a:rPr lang="en-US" sz="2000" dirty="0"/>
              <a:t>Don’t agree to an interview unless you know what you want to convey</a:t>
            </a:r>
          </a:p>
          <a:p>
            <a:pPr lvl="2"/>
            <a:r>
              <a:rPr lang="en-US" sz="2000" dirty="0"/>
              <a:t>You can bring a fact sheet or bulleted information to use when you are speaking to the press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cares about the media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Health policy </a:t>
            </a:r>
          </a:p>
          <a:p>
            <a:pPr>
              <a:buNone/>
            </a:pPr>
            <a:r>
              <a:rPr lang="en-US" dirty="0" smtClean="0"/>
              <a:t>		Who cares?</a:t>
            </a:r>
          </a:p>
          <a:p>
            <a:pPr>
              <a:buNone/>
            </a:pPr>
            <a:r>
              <a:rPr lang="en-US" dirty="0" smtClean="0"/>
              <a:t>		Why?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Health managers</a:t>
            </a:r>
          </a:p>
          <a:p>
            <a:pPr>
              <a:buNone/>
            </a:pPr>
            <a:r>
              <a:rPr lang="en-US" dirty="0" smtClean="0"/>
              <a:t>		Who cares?</a:t>
            </a:r>
          </a:p>
          <a:p>
            <a:pPr>
              <a:buNone/>
            </a:pPr>
            <a:r>
              <a:rPr lang="en-US" dirty="0" smtClean="0"/>
              <a:t>		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017713"/>
            <a:ext cx="8345488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/>
              <a:t>Hone down your message</a:t>
            </a:r>
          </a:p>
          <a:p>
            <a:pPr lvl="2">
              <a:lnSpc>
                <a:spcPct val="90000"/>
              </a:lnSpc>
            </a:pPr>
            <a:r>
              <a:rPr lang="en-US" b="1" i="1" dirty="0"/>
              <a:t>You may only have an 8 second sound bite, or one sentence in a news report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Convey your message in simple terms, using lay language Know your medium and your audience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Prepare questions you think you are likely to be asked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Practice in advance of the interview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Interviews: Newspaper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017713"/>
            <a:ext cx="8574088" cy="4459287"/>
          </a:xfrm>
        </p:spPr>
        <p:txBody>
          <a:bodyPr/>
          <a:lstStyle/>
          <a:p>
            <a:r>
              <a:rPr lang="en-US" dirty="0"/>
              <a:t>Generally, you will have more time when you talk to a newspaper reporter</a:t>
            </a:r>
          </a:p>
          <a:p>
            <a:pPr lvl="1"/>
            <a:r>
              <a:rPr lang="en-US" dirty="0"/>
              <a:t>May be able to give the reporter some background information if you recognize that the reporter doesn’t understand the issue</a:t>
            </a:r>
          </a:p>
          <a:p>
            <a:pPr lvl="1"/>
            <a:r>
              <a:rPr lang="en-US" dirty="0"/>
              <a:t>Need to understand reporter’s time constraints </a:t>
            </a:r>
          </a:p>
          <a:p>
            <a:pPr lvl="2"/>
            <a:r>
              <a:rPr lang="en-US" dirty="0"/>
              <a:t>Try to respond when reporter first calls</a:t>
            </a:r>
            <a:endParaRPr lang="en-US" dirty="0" smtClean="0"/>
          </a:p>
          <a:p>
            <a:pPr lvl="1"/>
            <a:r>
              <a:rPr lang="en-US" dirty="0" smtClean="0"/>
              <a:t>Keep </a:t>
            </a:r>
            <a:r>
              <a:rPr lang="en-US" dirty="0"/>
              <a:t>message focused, and use plain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Interviews: Newspaper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017713"/>
            <a:ext cx="8269288" cy="4383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You should assume that everything you say is “on the record” unless…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You know and trust the reporter, and you </a:t>
            </a:r>
            <a:r>
              <a:rPr lang="en-US" sz="2400" u="sng" dirty="0"/>
              <a:t>clearly state (and agree) before talking</a:t>
            </a:r>
            <a:r>
              <a:rPr lang="en-US" sz="2400" dirty="0"/>
              <a:t> that the information will be off the record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Generally, information that is given “off the record” cannot be reported and cannot be attributed to you.  However, reporter can try to obtain the same information from another source.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“Background” information or “not for attribution” is information that can be used, but not attributed to you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TV and Radio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Different</a:t>
            </a:r>
            <a:r>
              <a:rPr lang="en-US" sz="2800" dirty="0" smtClean="0"/>
              <a:t> formats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Single interview that will be used as a short clip on the daily news or part of a longer TV or radio show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Panel </a:t>
            </a:r>
            <a:r>
              <a:rPr lang="en-US" sz="2400" dirty="0"/>
              <a:t>discussion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 the radio being taped for immediate use, or will it be edited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Can you ask to stop the tape and correct any misstatements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Speak clearly, but in more animated way than you normally speak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TV and Radio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2017713"/>
            <a:ext cx="8726488" cy="4535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Is the reporter/show considered conservative or liberal?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can help you tailor your message, e.g., the focus of the message to conservatives may be based on economic development or worker productivity; the message to liberals may be based on impact to families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Special rules for TV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Dress professionally (don’t wear white, light-colored clothing, or black)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at the interviewer (not the TV)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Sit up straight but lean slightly forward to interviewer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Line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017713"/>
            <a:ext cx="8269288" cy="4114800"/>
          </a:xfrm>
        </p:spPr>
        <p:txBody>
          <a:bodyPr/>
          <a:lstStyle/>
          <a:p>
            <a:r>
              <a:rPr lang="en-US" dirty="0"/>
              <a:t>Know the message you want to convey</a:t>
            </a:r>
          </a:p>
          <a:p>
            <a:r>
              <a:rPr lang="en-US" dirty="0"/>
              <a:t>Keep it simple</a:t>
            </a:r>
          </a:p>
          <a:p>
            <a:r>
              <a:rPr lang="en-US" dirty="0"/>
              <a:t>Use plain language</a:t>
            </a:r>
          </a:p>
          <a:p>
            <a:r>
              <a:rPr lang="en-US" dirty="0"/>
              <a:t>Keep it brief</a:t>
            </a:r>
          </a:p>
          <a:p>
            <a:r>
              <a:rPr lang="en-US" dirty="0"/>
              <a:t>Understand the news medium, and try to be responsive to the needs of the reporters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Resources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There are lots of media resources on the web: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APHA Media Advocacy Manual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http://www.apha.org/news/Media_Advocacy_Manual.pdf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Families USA Media Advocacy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http://www.familiesusa.org/resources/tools-for-advocates/tips/impressive.html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800" dirty="0"/>
              <a:t>Other recommended resources: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News for a Change:  An Advocate’s Guide to Working with the Media.  Lawrence Wallack, Iris Diaz, et. Al.  Sage Publications, Inc. 1999.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review: What is policy?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Policy = the rules, written and </a:t>
            </a:r>
            <a:r>
              <a:rPr lang="en-US" dirty="0" smtClean="0"/>
              <a:t>unwritten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Programs = systems of services to meet a public need (implementation plans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Policymaking = the </a:t>
            </a:r>
            <a:r>
              <a:rPr lang="en-US" dirty="0" smtClean="0"/>
              <a:t>process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Politics = who gets what and under what terms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Quick review: Who is a stakeholder?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 individual or group with a stake in an issue or problem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May be part of a formal group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Ex. Professional or trade association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May be part of an informal group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Ex. Coalition or community network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Interested in influencing the shape, pace or direction of a policy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AKA: Interest groups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Examples of Stakeholders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Consumers: Patients</a:t>
            </a:r>
          </a:p>
          <a:p>
            <a:pPr eaLnBrk="1" hangingPunct="1"/>
            <a:r>
              <a:rPr lang="en-US" sz="2400" dirty="0" smtClean="0"/>
              <a:t>Providers: Health professionals, hospitals</a:t>
            </a:r>
          </a:p>
          <a:p>
            <a:pPr eaLnBrk="1" hangingPunct="1"/>
            <a:r>
              <a:rPr lang="en-US" sz="2400" dirty="0" smtClean="0"/>
              <a:t>Payers: Insurers, MCOs, government</a:t>
            </a:r>
          </a:p>
          <a:p>
            <a:pPr eaLnBrk="1" hangingPunct="1"/>
            <a:r>
              <a:rPr lang="en-US" sz="2400" dirty="0" smtClean="0"/>
              <a:t>Government: Administration, legislators</a:t>
            </a:r>
          </a:p>
          <a:p>
            <a:pPr eaLnBrk="1" hangingPunct="1"/>
            <a:r>
              <a:rPr lang="en-US" sz="2400" dirty="0" smtClean="0"/>
              <a:t>Accreditation organizations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Employers: Large, small</a:t>
            </a:r>
          </a:p>
          <a:p>
            <a:pPr eaLnBrk="1" hangingPunct="1"/>
            <a:r>
              <a:rPr lang="en-US" sz="2400" dirty="0" smtClean="0"/>
              <a:t>Suppliers: Drug and device companies</a:t>
            </a:r>
          </a:p>
          <a:p>
            <a:pPr eaLnBrk="1" hangingPunct="1"/>
            <a:r>
              <a:rPr lang="en-US" sz="2400" dirty="0" smtClean="0"/>
              <a:t>Labor: Unions, professionals organizations</a:t>
            </a:r>
          </a:p>
          <a:p>
            <a:pPr eaLnBrk="1" hangingPunct="1"/>
            <a:r>
              <a:rPr lang="en-US" sz="2400" dirty="0" smtClean="0"/>
              <a:t>Political parties</a:t>
            </a:r>
          </a:p>
          <a:p>
            <a:pPr eaLnBrk="1" hangingPunct="1"/>
            <a:r>
              <a:rPr lang="en-US" sz="2400" dirty="0" smtClean="0"/>
              <a:t>Researchers and consultants</a:t>
            </a:r>
          </a:p>
          <a:p>
            <a:pPr eaLnBrk="1" hangingPunct="1"/>
            <a:r>
              <a:rPr lang="en-US" sz="2400" b="1" dirty="0" smtClean="0"/>
              <a:t>Media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media influence(s)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Affects social climate by:</a:t>
            </a:r>
          </a:p>
          <a:p>
            <a:pPr lvl="1"/>
            <a:r>
              <a:rPr lang="en-US" dirty="0" smtClean="0"/>
              <a:t>Extent of (or lack of) coverage of an issue</a:t>
            </a:r>
          </a:p>
          <a:p>
            <a:pPr lvl="1"/>
            <a:r>
              <a:rPr lang="en-US" dirty="0" smtClean="0"/>
              <a:t>Angle and sources chosen for commentary</a:t>
            </a:r>
          </a:p>
          <a:p>
            <a:pPr lvl="1"/>
            <a:r>
              <a:rPr lang="en-US" dirty="0" smtClean="0"/>
              <a:t>Prominence of story placement</a:t>
            </a:r>
          </a:p>
          <a:p>
            <a:pPr lvl="1"/>
            <a:r>
              <a:rPr lang="en-US" dirty="0" smtClean="0"/>
              <a:t>Timing of stories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Filter through which stakeholders perceive policy process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Print</a:t>
            </a:r>
          </a:p>
          <a:p>
            <a:pPr lvl="1"/>
            <a:r>
              <a:rPr lang="en-US" dirty="0" smtClean="0"/>
              <a:t>Newspapers, magazines</a:t>
            </a:r>
          </a:p>
          <a:p>
            <a:r>
              <a:rPr lang="en-US" dirty="0" smtClean="0"/>
              <a:t>Electronic</a:t>
            </a:r>
          </a:p>
          <a:p>
            <a:pPr lvl="1"/>
            <a:r>
              <a:rPr lang="en-US" dirty="0" smtClean="0"/>
              <a:t>TV, radio, movies, etc. </a:t>
            </a:r>
          </a:p>
          <a:p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Search engines</a:t>
            </a:r>
          </a:p>
          <a:p>
            <a:pPr lvl="1"/>
            <a:r>
              <a:rPr lang="en-US" dirty="0" smtClean="0"/>
              <a:t>Blogs</a:t>
            </a:r>
          </a:p>
          <a:p>
            <a:pPr lvl="1"/>
            <a:r>
              <a:rPr lang="en-US" dirty="0" smtClean="0"/>
              <a:t>Social networking (Twitter, FB, others)</a:t>
            </a:r>
          </a:p>
          <a:p>
            <a:r>
              <a:rPr lang="en-US" dirty="0" smtClean="0"/>
              <a:t>Outdoor</a:t>
            </a:r>
          </a:p>
          <a:p>
            <a:pPr lvl="1"/>
            <a:r>
              <a:rPr lang="en-US" dirty="0" smtClean="0"/>
              <a:t>Billboards, signs, posters, etc. </a:t>
            </a:r>
          </a:p>
          <a:p>
            <a:r>
              <a:rPr lang="en-US" dirty="0" smtClean="0"/>
              <a:t>Public speaking</a:t>
            </a:r>
          </a:p>
          <a:p>
            <a:pPr lvl="1"/>
            <a:r>
              <a:rPr lang="en-US" dirty="0" smtClean="0"/>
              <a:t>Campaigns, press conferences, speeches, etc.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media to influence policy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Direct attention to issues otherwise ignored</a:t>
            </a:r>
          </a:p>
          <a:p>
            <a:pPr lvl="1"/>
            <a:r>
              <a:rPr lang="en-US" dirty="0" smtClean="0"/>
              <a:t>A story may grab the eye (or ear) of policymakers</a:t>
            </a:r>
          </a:p>
          <a:p>
            <a:pPr lvl="1"/>
            <a:r>
              <a:rPr lang="en-US" dirty="0" smtClean="0"/>
              <a:t>Media coverage may help cultivate a climate conducive to change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You can’t control the content of the message</a:t>
            </a:r>
          </a:p>
          <a:p>
            <a:pPr lvl="1"/>
            <a:r>
              <a:rPr lang="en-US" dirty="0" smtClean="0"/>
              <a:t>Cultivating media relationships is time-consuming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he Role of the Media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Who cares about the media and why?&amp;quot;&quot;/&gt;&lt;property id=&quot;20307&quot; value=&quot;299&quot;/&gt;&lt;/object&gt;&lt;object type=&quot;3&quot; unique_id=&quot;10006&quot;&gt;&lt;property id=&quot;20148&quot; value=&quot;5&quot;/&gt;&lt;property id=&quot;20300&quot; value=&quot;Slide 2 - &amp;quot;Who are the media?&amp;quot;&quot;/&gt;&lt;property id=&quot;20307&quot; value=&quot;300&quot;/&gt;&lt;/object&gt;&lt;object type=&quot;3&quot; unique_id=&quot;10007&quot;&gt;&lt;property id=&quot;20148&quot; value=&quot;5&quot;/&gt;&lt;property id=&quot;20300&quot; value=&quot;Slide 5 - &amp;quot;Quick review: Who is a stakeholder?&amp;quot;&quot;/&gt;&lt;property id=&quot;20307&quot; value=&quot;295&quot;/&gt;&lt;/object&gt;&lt;object type=&quot;3&quot; unique_id=&quot;10010&quot;&gt;&lt;property id=&quot;20148&quot; value=&quot;5&quot;/&gt;&lt;property id=&quot;20300&quot; value=&quot;Slide 6 - &amp;quot;Examples of Stakeholders&amp;quot;&quot;/&gt;&lt;property id=&quot;20307&quot; value=&quot;298&quot;/&gt;&lt;/object&gt;&lt;object type=&quot;3&quot; unique_id=&quot;10011&quot;&gt;&lt;property id=&quot;20148&quot; value=&quot;5&quot;/&gt;&lt;property id=&quot;20300&quot; value=&quot;Slide 7 - &amp;quot; The media influence(s) policy&amp;quot;&quot;/&gt;&lt;property id=&quot;20307&quot; value=&quot;293&quot;/&gt;&lt;/object&gt;&lt;object type=&quot;3&quot; unique_id=&quot;10012&quot;&gt;&lt;property id=&quot;20148&quot; value=&quot;5&quot;/&gt;&lt;property id=&quot;20300&quot; value=&quot;Slide 8 - &amp;quot;Forms of media&amp;quot;&quot;/&gt;&lt;property id=&quot;20307&quot; value=&quot;294&quot;/&gt;&lt;/object&gt;&lt;object type=&quot;3&quot; unique_id=&quot;10013&quot;&gt;&lt;property id=&quot;20148&quot; value=&quot;5&quot;/&gt;&lt;property id=&quot;20300&quot; value=&quot;Slide 9 - &amp;quot;Using the media to influence policy&amp;quot;&quot;/&gt;&lt;property id=&quot;20307&quot; value=&quot;257&quot;/&gt;&lt;/object&gt;&lt;object type=&quot;3&quot; unique_id=&quot;10014&quot;&gt;&lt;property id=&quot;20148&quot; value=&quot;5&quot;/&gt;&lt;property id=&quot;20300&quot; value=&quot;Slide 10 - &amp;quot;Preparing Your Message&amp;quot;&quot;/&gt;&lt;property id=&quot;20307&quot; value=&quot;258&quot;/&gt;&lt;/object&gt;&lt;object type=&quot;3&quot; unique_id=&quot;10015&quot;&gt;&lt;property id=&quot;20148&quot; value=&quot;5&quot;/&gt;&lt;property id=&quot;20300&quot; value=&quot;Slide 11 - &amp;quot;Preparing Your Message&amp;quot;&quot;/&gt;&lt;property id=&quot;20307&quot; value=&quot;260&quot;/&gt;&lt;/object&gt;&lt;object type=&quot;3&quot; unique_id=&quot;10016&quot;&gt;&lt;property id=&quot;20148&quot; value=&quot;5&quot;/&gt;&lt;property id=&quot;20300&quot; value=&quot;Slide 12 - &amp;quot;Preparing Your Message&amp;quot;&quot;/&gt;&lt;property id=&quot;20307&quot; value=&quot;262&quot;/&gt;&lt;/object&gt;&lt;object type=&quot;3&quot; unique_id=&quot;10017&quot;&gt;&lt;property id=&quot;20148&quot; value=&quot;5&quot;/&gt;&lt;property id=&quot;20300&quot; value=&quot;Slide 13 - &amp;quot;Potential Media Hooks&amp;quot;&quot;/&gt;&lt;property id=&quot;20307&quot; value=&quot;261&quot;/&gt;&lt;/object&gt;&lt;object type=&quot;3&quot; unique_id=&quot;10018&quot;&gt;&lt;property id=&quot;20148&quot; value=&quot;5&quot;/&gt;&lt;property id=&quot;20300&quot; value=&quot;Slide 14 - &amp;quot;Potential Media Hooks&amp;quot;&quot;/&gt;&lt;property id=&quot;20307&quot; value=&quot;263&quot;/&gt;&lt;/object&gt;&lt;object type=&quot;3&quot; unique_id=&quot;10019&quot;&gt;&lt;property id=&quot;20148&quot; value=&quot;5&quot;/&gt;&lt;property id=&quot;20300&quot; value=&quot;Slide 15 - &amp;quot;Creating a Media List&amp;quot;&quot;/&gt;&lt;property id=&quot;20307&quot; value=&quot;265&quot;/&gt;&lt;/object&gt;&lt;object type=&quot;3&quot; unique_id=&quot;10020&quot;&gt;&lt;property id=&quot;20148&quot; value=&quot;5&quot;/&gt;&lt;property id=&quot;20300&quot; value=&quot;Slide 16 - &amp;quot;Creating a Media List&amp;quot;&quot;/&gt;&lt;property id=&quot;20307&quot; value=&quot;274&quot;/&gt;&lt;/object&gt;&lt;object type=&quot;3&quot; unique_id=&quot;10021&quot;&gt;&lt;property id=&quot;20148&quot; value=&quot;5&quot;/&gt;&lt;property id=&quot;20300&quot; value=&quot;Slide 17 - &amp;quot;Create Relationship with Media&amp;quot;&quot;/&gt;&lt;property id=&quot;20307&quot; value=&quot;290&quot;/&gt;&lt;/object&gt;&lt;object type=&quot;3&quot; unique_id=&quot;10022&quot;&gt;&lt;property id=&quot;20148&quot; value=&quot;5&quot;/&gt;&lt;property id=&quot;20300&quot; value=&quot;Slide 18 - &amp;quot;How to reach the media&amp;quot;&quot;/&gt;&lt;property id=&quot;20307&quot; value=&quot;264&quot;/&gt;&lt;/object&gt;&lt;object type=&quot;3&quot; unique_id=&quot;10023&quot;&gt;&lt;property id=&quot;20148&quot; value=&quot;5&quot;/&gt;&lt;property id=&quot;20300&quot; value=&quot;Slide 19 - &amp;quot;News Release or News Statement&amp;quot;&quot;/&gt;&lt;property id=&quot;20307&quot; value=&quot;266&quot;/&gt;&lt;/object&gt;&lt;object type=&quot;3&quot; unique_id=&quot;10024&quot;&gt;&lt;property id=&quot;20148&quot; value=&quot;5&quot;/&gt;&lt;property id=&quot;20300&quot; value=&quot;Slide 20 - &amp;quot;Press Conference or Press Briefing&amp;quot;&quot;/&gt;&lt;property id=&quot;20307&quot; value=&quot;269&quot;/&gt;&lt;/object&gt;&lt;object type=&quot;3&quot; unique_id=&quot;10025&quot;&gt;&lt;property id=&quot;20148&quot; value=&quot;5&quot;/&gt;&lt;property id=&quot;20300&quot; value=&quot;Slide 21 - &amp;quot;Editorial Page&amp;quot;&quot;/&gt;&lt;property id=&quot;20307&quot; value=&quot;281&quot;/&gt;&lt;/object&gt;&lt;object type=&quot;3&quot; unique_id=&quot;10026&quot;&gt;&lt;property id=&quot;20148&quot; value=&quot;5&quot;/&gt;&lt;property id=&quot;20300&quot; value=&quot;Slide 22 - &amp;quot;Meeting with Editorial Board&amp;quot;&quot;/&gt;&lt;property id=&quot;20307&quot; value=&quot;270&quot;/&gt;&lt;/object&gt;&lt;object type=&quot;3&quot; unique_id=&quot;10027&quot;&gt;&lt;property id=&quot;20148&quot; value=&quot;5&quot;/&gt;&lt;property id=&quot;20300&quot; value=&quot;Slide 23 - &amp;quot;Meeting with Editorial Board &amp;quot;&quot;/&gt;&lt;property id=&quot;20307&quot; value=&quot;273&quot;/&gt;&lt;/object&gt;&lt;object type=&quot;3&quot; unique_id=&quot;10028&quot;&gt;&lt;property id=&quot;20148&quot; value=&quot;5&quot;/&gt;&lt;property id=&quot;20300&quot; value=&quot;Slide 24 - &amp;quot;Op-Ed Pieces&amp;quot;&quot;/&gt;&lt;property id=&quot;20307&quot; value=&quot;271&quot;/&gt;&lt;/object&gt;&lt;object type=&quot;3&quot; unique_id=&quot;10029&quot;&gt;&lt;property id=&quot;20148&quot; value=&quot;5&quot;/&gt;&lt;property id=&quot;20300&quot; value=&quot;Slide 25 - &amp;quot;Writing Op-Ed Pieces&amp;quot;&quot;/&gt;&lt;property id=&quot;20307&quot; value=&quot;282&quot;/&gt;&lt;/object&gt;&lt;object type=&quot;3&quot; unique_id=&quot;10030&quot;&gt;&lt;property id=&quot;20148&quot; value=&quot;5&quot;/&gt;&lt;property id=&quot;20300&quot; value=&quot;Slide 26 - &amp;quot;Letter to the Editor&amp;quot;&quot;/&gt;&lt;property id=&quot;20307&quot; value=&quot;283&quot;/&gt;&lt;/object&gt;&lt;object type=&quot;3&quot; unique_id=&quot;10031&quot;&gt;&lt;property id=&quot;20148&quot; value=&quot;5&quot;/&gt;&lt;property id=&quot;20300&quot; value=&quot;Slide 27 - &amp;quot;Interviews&amp;quot;&quot;/&gt;&lt;property id=&quot;20307&quot; value=&quot;284&quot;/&gt;&lt;/object&gt;&lt;object type=&quot;3&quot; unique_id=&quot;10032&quot;&gt;&lt;property id=&quot;20148&quot; value=&quot;5&quot;/&gt;&lt;property id=&quot;20300&quot; value=&quot;Slide 28 - &amp;quot;Interviews&amp;quot;&quot;/&gt;&lt;property id=&quot;20307&quot; value=&quot;289&quot;/&gt;&lt;/object&gt;&lt;object type=&quot;3&quot; unique_id=&quot;10033&quot;&gt;&lt;property id=&quot;20148&quot; value=&quot;5&quot;/&gt;&lt;property id=&quot;20300&quot; value=&quot;Slide 29 - &amp;quot;Interviews: Newspaper&amp;quot;&quot;/&gt;&lt;property id=&quot;20307&quot; value=&quot;285&quot;/&gt;&lt;/object&gt;&lt;object type=&quot;3&quot; unique_id=&quot;10034&quot;&gt;&lt;property id=&quot;20148&quot; value=&quot;5&quot;/&gt;&lt;property id=&quot;20300&quot; value=&quot;Slide 30 - &amp;quot;Interviews: Newspaper&amp;quot;&quot;/&gt;&lt;property id=&quot;20307&quot; value=&quot;286&quot;/&gt;&lt;/object&gt;&lt;object type=&quot;3&quot; unique_id=&quot;10035&quot;&gt;&lt;property id=&quot;20148&quot; value=&quot;5&quot;/&gt;&lt;property id=&quot;20300&quot; value=&quot;Slide 31 - &amp;quot;TV and Radio&amp;quot;&quot;/&gt;&lt;property id=&quot;20307&quot; value=&quot;287&quot;/&gt;&lt;/object&gt;&lt;object type=&quot;3&quot; unique_id=&quot;10036&quot;&gt;&lt;property id=&quot;20148&quot; value=&quot;5&quot;/&gt;&lt;property id=&quot;20300&quot; value=&quot;Slide 32 - &amp;quot;TV and Radio&amp;quot;&quot;/&gt;&lt;property id=&quot;20307&quot; value=&quot;288&quot;/&gt;&lt;/object&gt;&lt;object type=&quot;3&quot; unique_id=&quot;10037&quot;&gt;&lt;property id=&quot;20148&quot; value=&quot;5&quot;/&gt;&lt;property id=&quot;20300&quot; value=&quot;Slide 33 - &amp;quot;Bottom Line&amp;quot;&quot;/&gt;&lt;property id=&quot;20307&quot; value=&quot;291&quot;/&gt;&lt;/object&gt;&lt;object type=&quot;3&quot; unique_id=&quot;10038&quot;&gt;&lt;property id=&quot;20148&quot; value=&quot;5&quot;/&gt;&lt;property id=&quot;20300&quot; value=&quot;Slide 34 - &amp;quot;Media Resources&amp;quot;&quot;/&gt;&lt;property id=&quot;20307&quot; value=&quot;292&quot;/&gt;&lt;/object&gt;&lt;object type=&quot;3&quot; unique_id=&quot;10409&quot;&gt;&lt;property id=&quot;20148&quot; value=&quot;5&quot;/&gt;&lt;property id=&quot;20300&quot; value=&quot;Slide 4 - &amp;quot;Quick review: What is policy?&amp;quot;&quot;/&gt;&lt;property id=&quot;20307&quot; value=&quot;30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431</TotalTime>
  <Words>1799</Words>
  <Application>Microsoft Office PowerPoint</Application>
  <PresentationFormat>On-screen Show (4:3)</PresentationFormat>
  <Paragraphs>268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Civic</vt:lpstr>
      <vt:lpstr>The Role of the Media</vt:lpstr>
      <vt:lpstr>Who are the media?</vt:lpstr>
      <vt:lpstr>Who cares about the media and why?</vt:lpstr>
      <vt:lpstr>Quick review: What is policy?</vt:lpstr>
      <vt:lpstr>Quick review: Who is a stakeholder?</vt:lpstr>
      <vt:lpstr>Examples of Stakeholders</vt:lpstr>
      <vt:lpstr> The media influence(s) policy</vt:lpstr>
      <vt:lpstr>Forms of media</vt:lpstr>
      <vt:lpstr>Using the media to influence policy</vt:lpstr>
      <vt:lpstr>Discussion</vt:lpstr>
      <vt:lpstr>Working with the Media: Preparing Your Message</vt:lpstr>
      <vt:lpstr>Preparing Your Message</vt:lpstr>
      <vt:lpstr>Preparing Your Message</vt:lpstr>
      <vt:lpstr>Potential Media Hooks</vt:lpstr>
      <vt:lpstr>Potential Media Hooks</vt:lpstr>
      <vt:lpstr>Small Group Discussions</vt:lpstr>
      <vt:lpstr>Creating a Media List</vt:lpstr>
      <vt:lpstr>Creating a Media List</vt:lpstr>
      <vt:lpstr>Create Relationship with Media</vt:lpstr>
      <vt:lpstr>How to reach the media</vt:lpstr>
      <vt:lpstr>News Release or News Statement</vt:lpstr>
      <vt:lpstr>Press Conference or Press Briefing</vt:lpstr>
      <vt:lpstr>Editorial Page</vt:lpstr>
      <vt:lpstr>Meeting with Editorial Board</vt:lpstr>
      <vt:lpstr>Meeting with Editorial Board </vt:lpstr>
      <vt:lpstr>Op-Ed Pieces</vt:lpstr>
      <vt:lpstr>Writing Op-Ed Pieces</vt:lpstr>
      <vt:lpstr>Letter to the Editor</vt:lpstr>
      <vt:lpstr>Interviews</vt:lpstr>
      <vt:lpstr>Interviews</vt:lpstr>
      <vt:lpstr>Interviews: Newspaper</vt:lpstr>
      <vt:lpstr>Interviews: Newspaper</vt:lpstr>
      <vt:lpstr>TV and Radio</vt:lpstr>
      <vt:lpstr>TV and Radio</vt:lpstr>
      <vt:lpstr>Bottom Line</vt:lpstr>
      <vt:lpstr>Media Resources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the Media: Media Advocacy</dc:title>
  <dc:creator>UNC</dc:creator>
  <cp:lastModifiedBy>Owner</cp:lastModifiedBy>
  <cp:revision>54</cp:revision>
  <dcterms:created xsi:type="dcterms:W3CDTF">2015-01-15T18:11:30Z</dcterms:created>
  <dcterms:modified xsi:type="dcterms:W3CDTF">2016-07-16T06:51:40Z</dcterms:modified>
</cp:coreProperties>
</file>