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4" r:id="rId3"/>
    <p:sldId id="265" r:id="rId4"/>
    <p:sldId id="266" r:id="rId5"/>
    <p:sldId id="257" r:id="rId6"/>
    <p:sldId id="273" r:id="rId7"/>
    <p:sldId id="261" r:id="rId8"/>
    <p:sldId id="275" r:id="rId9"/>
    <p:sldId id="267" r:id="rId10"/>
    <p:sldId id="268" r:id="rId11"/>
    <p:sldId id="269" r:id="rId12"/>
    <p:sldId id="270" r:id="rId13"/>
    <p:sldId id="271" r:id="rId14"/>
    <p:sldId id="272" r:id="rId15"/>
    <p:sldId id="277"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מציין מיקום של תאריך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36822-D3E1-4053-A322-D4CD73F67052}" type="datetimeFigureOut">
              <a:rPr lang="en-US" smtClean="0"/>
              <a:pPr/>
              <a:t>7/18/2016</a:t>
            </a:fld>
            <a:endParaRPr lang="en-US" dirty="0"/>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מציין מיקום של מספר שקופית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3E6171-F45D-4028-99C2-BEF53FDC3965}" type="slidenum">
              <a:rPr lang="en-US" smtClean="0"/>
              <a:pPr/>
              <a:t>‹#›</a:t>
            </a:fld>
            <a:endParaRPr lang="en-US" dirty="0"/>
          </a:p>
        </p:txBody>
      </p:sp>
    </p:spTree>
    <p:extLst>
      <p:ext uri="{BB962C8B-B14F-4D97-AF65-F5344CB8AC3E}">
        <p14:creationId xmlns:p14="http://schemas.microsoft.com/office/powerpoint/2010/main" val="4177664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en-US" dirty="0" smtClean="0"/>
              <a:t>accessibility to health care in the Bedouin diaspora</a:t>
            </a:r>
            <a:endParaRPr lang="en-US" dirty="0"/>
          </a:p>
        </p:txBody>
      </p:sp>
      <p:sp>
        <p:nvSpPr>
          <p:cNvPr id="4" name="מציין מיקום של מספר שקופית 3"/>
          <p:cNvSpPr>
            <a:spLocks noGrp="1"/>
          </p:cNvSpPr>
          <p:nvPr>
            <p:ph type="sldNum" sz="quarter" idx="10"/>
          </p:nvPr>
        </p:nvSpPr>
        <p:spPr/>
        <p:txBody>
          <a:bodyPr/>
          <a:lstStyle/>
          <a:p>
            <a:fld id="{483E6171-F45D-4028-99C2-BEF53FDC3965}"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2"/>
      </p:bgRef>
    </p:bg>
    <p:spTree>
      <p:nvGrpSpPr>
        <p:cNvPr id="1" name=""/>
        <p:cNvGrpSpPr/>
        <p:nvPr/>
      </p:nvGrpSpPr>
      <p:grpSpPr>
        <a:xfrm>
          <a:off x="0" y="0"/>
          <a:ext cx="0" cy="0"/>
          <a:chOff x="0" y="0"/>
          <a:chExt cx="0" cy="0"/>
        </a:xfrm>
      </p:grpSpPr>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מלבן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כותרת משנה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p:txBody>
          <a:bodyPr/>
          <a:lstStyle/>
          <a:p>
            <a:fld id="{18581320-3D2A-445F-AE9A-255D0DCF01D5}" type="datetimeFigureOut">
              <a:rPr lang="en-US" smtClean="0"/>
              <a:pPr/>
              <a:t>7/18/2016</a:t>
            </a:fld>
            <a:endParaRPr lang="en-US" dirty="0"/>
          </a:p>
        </p:txBody>
      </p:sp>
      <p:sp>
        <p:nvSpPr>
          <p:cNvPr id="17" name="מציין מיקום של כותרת תחתונה 16"/>
          <p:cNvSpPr>
            <a:spLocks noGrp="1"/>
          </p:cNvSpPr>
          <p:nvPr>
            <p:ph type="ftr" sz="quarter" idx="11"/>
          </p:nvPr>
        </p:nvSpPr>
        <p:spPr/>
        <p:txBody>
          <a:bodyPr/>
          <a:lstStyle/>
          <a:p>
            <a:endParaRPr lang="en-US" dirty="0"/>
          </a:p>
        </p:txBody>
      </p:sp>
      <p:sp>
        <p:nvSpPr>
          <p:cNvPr id="7" name="מחבר ישר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מלבן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אליפסה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אליפסה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מציין מיקום של מספר שקופית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A3A9F5E-CFA0-41AB-A371-3240332DE504}" type="slidenum">
              <a:rPr lang="en-US" smtClean="0"/>
              <a:pPr/>
              <a:t>‹#›</a:t>
            </a:fld>
            <a:endParaRPr lang="en-US" dirty="0"/>
          </a:p>
        </p:txBody>
      </p:sp>
      <p:sp>
        <p:nvSpPr>
          <p:cNvPr id="8" name="כותרת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18581320-3D2A-445F-AE9A-255D0DCF01D5}" type="datetimeFigureOut">
              <a:rPr lang="en-US" smtClean="0"/>
              <a:pPr/>
              <a:t>7/18/2016</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0A3A9F5E-CFA0-41AB-A371-3240332DE50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bg>
      <p:bgRef idx="1001">
        <a:schemeClr val="bg2"/>
      </p:bgRef>
    </p:bg>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מלבן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לבן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לבן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מלבן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מלבן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מחבר ישר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אליפסה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אליפסה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מציין מיקום של מספר שקופית 5"/>
          <p:cNvSpPr>
            <a:spLocks noGrp="1"/>
          </p:cNvSpPr>
          <p:nvPr>
            <p:ph type="sldNum" sz="quarter" idx="12"/>
          </p:nvPr>
        </p:nvSpPr>
        <p:spPr>
          <a:xfrm>
            <a:off x="6915912" y="3009901"/>
            <a:ext cx="457200" cy="441325"/>
          </a:xfrm>
        </p:spPr>
        <p:txBody>
          <a:bodyPr/>
          <a:lstStyle/>
          <a:p>
            <a:fld id="{0A3A9F5E-CFA0-41AB-A371-3240332DE504}" type="slidenum">
              <a:rPr lang="en-US" smtClean="0"/>
              <a:pPr/>
              <a:t>‹#›</a:t>
            </a:fld>
            <a:endParaRPr lang="en-US" dirty="0"/>
          </a:p>
        </p:txBody>
      </p:sp>
      <p:sp>
        <p:nvSpPr>
          <p:cNvPr id="3" name="מציין מיקום של טקסט אנכי 2"/>
          <p:cNvSpPr>
            <a:spLocks noGrp="1"/>
          </p:cNvSpPr>
          <p:nvPr>
            <p:ph type="body" orient="vert" idx="1"/>
          </p:nvPr>
        </p:nvSpPr>
        <p:spPr>
          <a:xfrm>
            <a:off x="304800" y="304800"/>
            <a:ext cx="6553200" cy="5821366"/>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18581320-3D2A-445F-AE9A-255D0DCF01D5}" type="datetimeFigureOut">
              <a:rPr lang="en-US" smtClean="0"/>
              <a:pPr/>
              <a:t>7/18/2016</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2" name="כותרת אנכית 1"/>
          <p:cNvSpPr>
            <a:spLocks noGrp="1"/>
          </p:cNvSpPr>
          <p:nvPr>
            <p:ph type="title" orient="vert"/>
          </p:nvPr>
        </p:nvSpPr>
        <p:spPr>
          <a:xfrm>
            <a:off x="7391400" y="304801"/>
            <a:ext cx="1447800" cy="5851525"/>
          </a:xfrm>
        </p:spPr>
        <p:txBody>
          <a:bodyPr vert="eaVert"/>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solidFill>
                  <a:schemeClr val="accent3">
                    <a:shade val="75000"/>
                  </a:schemeClr>
                </a:solidFill>
              </a:defRPr>
            </a:lvl1pPr>
          </a:lstStyle>
          <a:p>
            <a:r>
              <a:rPr kumimoji="0" lang="he-IL" smtClean="0"/>
              <a:t>לחץ כדי לערוך סגנון כותרת של תבנית בסיס</a:t>
            </a:r>
            <a:endParaRPr kumimoji="0" lang="en-US"/>
          </a:p>
        </p:txBody>
      </p:sp>
      <p:sp>
        <p:nvSpPr>
          <p:cNvPr id="4" name="מציין מיקום של תאריך 3"/>
          <p:cNvSpPr>
            <a:spLocks noGrp="1"/>
          </p:cNvSpPr>
          <p:nvPr>
            <p:ph type="dt" sz="half" idx="10"/>
          </p:nvPr>
        </p:nvSpPr>
        <p:spPr/>
        <p:txBody>
          <a:bodyPr/>
          <a:lstStyle/>
          <a:p>
            <a:fld id="{18581320-3D2A-445F-AE9A-255D0DCF01D5}" type="datetimeFigureOut">
              <a:rPr lang="en-US" smtClean="0"/>
              <a:pPr/>
              <a:t>7/18/2016</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a:xfrm>
            <a:off x="4361688" y="1026372"/>
            <a:ext cx="457200" cy="441325"/>
          </a:xfrm>
        </p:spPr>
        <p:txBody>
          <a:bodyPr/>
          <a:lstStyle/>
          <a:p>
            <a:fld id="{0A3A9F5E-CFA0-41AB-A371-3240332DE504}" type="slidenum">
              <a:rPr lang="en-US" smtClean="0"/>
              <a:pPr/>
              <a:t>‹#›</a:t>
            </a:fld>
            <a:endParaRPr lang="en-US" dirty="0"/>
          </a:p>
        </p:txBody>
      </p:sp>
      <p:sp>
        <p:nvSpPr>
          <p:cNvPr id="8" name="מציין מיקום תוכן 7"/>
          <p:cNvSpPr>
            <a:spLocks noGrp="1"/>
          </p:cNvSpPr>
          <p:nvPr>
            <p:ph sz="quarter" idx="1"/>
          </p:nvPr>
        </p:nvSpPr>
        <p:spPr>
          <a:xfrm>
            <a:off x="301752" y="1527048"/>
            <a:ext cx="850392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מלבן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מציין מיקום טקסט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13" name="מלבן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מלבן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4" name="מציין מיקום של תאריך 3"/>
          <p:cNvSpPr>
            <a:spLocks noGrp="1"/>
          </p:cNvSpPr>
          <p:nvPr>
            <p:ph type="dt" sz="half" idx="10"/>
          </p:nvPr>
        </p:nvSpPr>
        <p:spPr/>
        <p:txBody>
          <a:bodyPr/>
          <a:lstStyle/>
          <a:p>
            <a:fld id="{18581320-3D2A-445F-AE9A-255D0DCF01D5}" type="datetimeFigureOut">
              <a:rPr lang="en-US" smtClean="0"/>
              <a:pPr/>
              <a:t>7/18/2016</a:t>
            </a:fld>
            <a:endParaRPr lang="en-US" dirty="0"/>
          </a:p>
        </p:txBody>
      </p:sp>
      <p:sp>
        <p:nvSpPr>
          <p:cNvPr id="8" name="מחבר ישר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אליפסה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אליפסה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מציין מיקום של מספר שקופית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A3A9F5E-CFA0-41AB-A371-3240332DE504}" type="slidenum">
              <a:rPr lang="en-US" smtClean="0"/>
              <a:pPr/>
              <a:t>‹#›</a:t>
            </a:fld>
            <a:endParaRPr lang="en-US" dirty="0"/>
          </a:p>
        </p:txBody>
      </p:sp>
      <p:sp>
        <p:nvSpPr>
          <p:cNvPr id="2" name="כותרת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758952"/>
          </a:xfrm>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a:xfrm>
            <a:off x="5791200" y="6409944"/>
            <a:ext cx="3044952" cy="365760"/>
          </a:xfrm>
        </p:spPr>
        <p:txBody>
          <a:bodyPr/>
          <a:lstStyle/>
          <a:p>
            <a:fld id="{18581320-3D2A-445F-AE9A-255D0DCF01D5}" type="datetimeFigureOut">
              <a:rPr lang="en-US" smtClean="0"/>
              <a:pPr/>
              <a:t>7/18/2016</a:t>
            </a:fld>
            <a:endParaRPr lang="en-US" dirty="0"/>
          </a:p>
        </p:txBody>
      </p:sp>
      <p:sp>
        <p:nvSpPr>
          <p:cNvPr id="6" name="מציין מיקום של כותרת תחתונה 5"/>
          <p:cNvSpPr>
            <a:spLocks noGrp="1"/>
          </p:cNvSpPr>
          <p:nvPr>
            <p:ph type="ftr" sz="quarter" idx="11"/>
          </p:nvPr>
        </p:nvSpPr>
        <p:spPr/>
        <p:txBody>
          <a:bodyPr/>
          <a:lstStyle/>
          <a:p>
            <a:endParaRPr lang="en-US" dirty="0"/>
          </a:p>
        </p:txBody>
      </p:sp>
      <p:sp>
        <p:nvSpPr>
          <p:cNvPr id="7" name="מציין מיקום של מספר שקופית 6"/>
          <p:cNvSpPr>
            <a:spLocks noGrp="1"/>
          </p:cNvSpPr>
          <p:nvPr>
            <p:ph type="sldNum" sz="quarter" idx="12"/>
          </p:nvPr>
        </p:nvSpPr>
        <p:spPr/>
        <p:txBody>
          <a:bodyPr/>
          <a:lstStyle/>
          <a:p>
            <a:fld id="{0A3A9F5E-CFA0-41AB-A371-3240332DE504}" type="slidenum">
              <a:rPr lang="en-US" smtClean="0"/>
              <a:pPr/>
              <a:t>‹#›</a:t>
            </a:fld>
            <a:endParaRPr lang="en-US" dirty="0"/>
          </a:p>
        </p:txBody>
      </p:sp>
      <p:sp>
        <p:nvSpPr>
          <p:cNvPr id="8" name="מחבר ישר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מציין מיקום תוכן 9"/>
          <p:cNvSpPr>
            <a:spLocks noGrp="1"/>
          </p:cNvSpPr>
          <p:nvPr>
            <p:ph sz="half" idx="1"/>
          </p:nvPr>
        </p:nvSpPr>
        <p:spPr>
          <a:xfrm>
            <a:off x="301752"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2" name="מציין מיקום תוכן 11"/>
          <p:cNvSpPr>
            <a:spLocks noGrp="1"/>
          </p:cNvSpPr>
          <p:nvPr>
            <p:ph sz="half" idx="2"/>
          </p:nvPr>
        </p:nvSpPr>
        <p:spPr>
          <a:xfrm>
            <a:off x="4800600"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1">
        <a:schemeClr val="bg2"/>
      </p:bgRef>
    </p:bg>
    <p:spTree>
      <p:nvGrpSpPr>
        <p:cNvPr id="1" name=""/>
        <p:cNvGrpSpPr/>
        <p:nvPr/>
      </p:nvGrpSpPr>
      <p:grpSpPr>
        <a:xfrm>
          <a:off x="0" y="0"/>
          <a:ext cx="0" cy="0"/>
          <a:chOff x="0" y="0"/>
          <a:chExt cx="0" cy="0"/>
        </a:xfrm>
      </p:grpSpPr>
      <p:sp>
        <p:nvSpPr>
          <p:cNvPr id="10" name="מחבר ישר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מלבן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מלבן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מלבן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מלבן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מלבן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מציין מיקום טקסט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7" name="מציין מיקום של תאריך 6"/>
          <p:cNvSpPr>
            <a:spLocks noGrp="1"/>
          </p:cNvSpPr>
          <p:nvPr>
            <p:ph type="dt" sz="half" idx="10"/>
          </p:nvPr>
        </p:nvSpPr>
        <p:spPr/>
        <p:txBody>
          <a:bodyPr/>
          <a:lstStyle/>
          <a:p>
            <a:fld id="{18581320-3D2A-445F-AE9A-255D0DCF01D5}" type="datetimeFigureOut">
              <a:rPr lang="en-US" smtClean="0"/>
              <a:pPr/>
              <a:t>7/18/2016</a:t>
            </a:fld>
            <a:endParaRPr lang="en-US" dirty="0"/>
          </a:p>
        </p:txBody>
      </p:sp>
      <p:sp>
        <p:nvSpPr>
          <p:cNvPr id="8" name="מציין מיקום של כותרת תחתונה 7"/>
          <p:cNvSpPr>
            <a:spLocks noGrp="1"/>
          </p:cNvSpPr>
          <p:nvPr>
            <p:ph type="ftr" sz="quarter" idx="11"/>
          </p:nvPr>
        </p:nvSpPr>
        <p:spPr>
          <a:xfrm>
            <a:off x="304800" y="6409944"/>
            <a:ext cx="3581400" cy="365760"/>
          </a:xfrm>
        </p:spPr>
        <p:txBody>
          <a:bodyPr/>
          <a:lstStyle/>
          <a:p>
            <a:endParaRPr lang="en-US" dirty="0"/>
          </a:p>
        </p:txBody>
      </p:sp>
      <p:sp>
        <p:nvSpPr>
          <p:cNvPr id="15" name="מחבר ישר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מציין מיקום תוכן 23"/>
          <p:cNvSpPr>
            <a:spLocks noGrp="1"/>
          </p:cNvSpPr>
          <p:nvPr>
            <p:ph sz="quarter" idx="2"/>
          </p:nvPr>
        </p:nvSpPr>
        <p:spPr>
          <a:xfrm>
            <a:off x="301752" y="2471383"/>
            <a:ext cx="4041648" cy="3818404"/>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6" name="מציין מיקום תוכן 25"/>
          <p:cNvSpPr>
            <a:spLocks noGrp="1"/>
          </p:cNvSpPr>
          <p:nvPr>
            <p:ph sz="quarter" idx="4"/>
          </p:nvPr>
        </p:nvSpPr>
        <p:spPr>
          <a:xfrm>
            <a:off x="4800600" y="2471383"/>
            <a:ext cx="4038600" cy="382219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אליפסה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אליפסה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מציין מיקום של מספר שקופית 8"/>
          <p:cNvSpPr>
            <a:spLocks noGrp="1"/>
          </p:cNvSpPr>
          <p:nvPr>
            <p:ph type="sldNum" sz="quarter" idx="12"/>
          </p:nvPr>
        </p:nvSpPr>
        <p:spPr>
          <a:xfrm>
            <a:off x="4343400" y="1042416"/>
            <a:ext cx="457200" cy="441325"/>
          </a:xfrm>
        </p:spPr>
        <p:txBody>
          <a:bodyPr/>
          <a:lstStyle>
            <a:lvl1pPr algn="ctr">
              <a:defRPr/>
            </a:lvl1pPr>
          </a:lstStyle>
          <a:p>
            <a:fld id="{0A3A9F5E-CFA0-41AB-A371-3240332DE504}" type="slidenum">
              <a:rPr lang="en-US" smtClean="0"/>
              <a:pPr/>
              <a:t>‹#›</a:t>
            </a:fld>
            <a:endParaRPr lang="en-US" dirty="0"/>
          </a:p>
        </p:txBody>
      </p:sp>
      <p:sp>
        <p:nvSpPr>
          <p:cNvPr id="23" name="כותרת 22"/>
          <p:cNvSpPr>
            <a:spLocks noGrp="1"/>
          </p:cNvSpPr>
          <p:nvPr>
            <p:ph type="title"/>
          </p:nvPr>
        </p:nvSpPr>
        <p:spPr/>
        <p:txBody>
          <a:bodyPr rtlCol="0" anchor="b" anchorCtr="0"/>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18581320-3D2A-445F-AE9A-255D0DCF01D5}" type="datetimeFigureOut">
              <a:rPr lang="en-US" smtClean="0"/>
              <a:pPr/>
              <a:t>7/18/2016</a:t>
            </a:fld>
            <a:endParaRPr lang="en-US" dirty="0"/>
          </a:p>
        </p:txBody>
      </p:sp>
      <p:sp>
        <p:nvSpPr>
          <p:cNvPr id="4" name="מציין מיקום של כותרת תחתונה 3"/>
          <p:cNvSpPr>
            <a:spLocks noGrp="1"/>
          </p:cNvSpPr>
          <p:nvPr>
            <p:ph type="ftr" sz="quarter" idx="11"/>
          </p:nvPr>
        </p:nvSpPr>
        <p:spPr/>
        <p:txBody>
          <a:bodyPr/>
          <a:lstStyle/>
          <a:p>
            <a:endParaRPr lang="en-US" dirty="0"/>
          </a:p>
        </p:txBody>
      </p:sp>
      <p:sp>
        <p:nvSpPr>
          <p:cNvPr id="5" name="מציין מיקום של מספר שקופית 4"/>
          <p:cNvSpPr>
            <a:spLocks noGrp="1"/>
          </p:cNvSpPr>
          <p:nvPr>
            <p:ph type="sldNum" sz="quarter" idx="12"/>
          </p:nvPr>
        </p:nvSpPr>
        <p:spPr>
          <a:xfrm>
            <a:off x="4343400" y="1036020"/>
            <a:ext cx="457200" cy="441325"/>
          </a:xfrm>
        </p:spPr>
        <p:txBody>
          <a:bodyPr/>
          <a:lstStyle/>
          <a:p>
            <a:fld id="{0A3A9F5E-CFA0-41AB-A371-3240332DE50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מלבן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לבן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לבן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לבן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מלבן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מציין מיקום של תאריך 1"/>
          <p:cNvSpPr>
            <a:spLocks noGrp="1"/>
          </p:cNvSpPr>
          <p:nvPr>
            <p:ph type="dt" sz="half" idx="10"/>
          </p:nvPr>
        </p:nvSpPr>
        <p:spPr/>
        <p:txBody>
          <a:bodyPr/>
          <a:lstStyle/>
          <a:p>
            <a:fld id="{18581320-3D2A-445F-AE9A-255D0DCF01D5}" type="datetimeFigureOut">
              <a:rPr lang="en-US" smtClean="0"/>
              <a:pPr/>
              <a:t>7/18/2016</a:t>
            </a:fld>
            <a:endParaRPr lang="en-US" dirty="0"/>
          </a:p>
        </p:txBody>
      </p:sp>
      <p:sp>
        <p:nvSpPr>
          <p:cNvPr id="3" name="מציין מיקום של כותרת תחתונה 2"/>
          <p:cNvSpPr>
            <a:spLocks noGrp="1"/>
          </p:cNvSpPr>
          <p:nvPr>
            <p:ph type="ftr" sz="quarter" idx="11"/>
          </p:nvPr>
        </p:nvSpPr>
        <p:spPr/>
        <p:txBody>
          <a:bodyPr/>
          <a:lstStyle/>
          <a:p>
            <a:endParaRPr lang="en-US" dirty="0"/>
          </a:p>
        </p:txBody>
      </p:sp>
      <p:sp>
        <p:nvSpPr>
          <p:cNvPr id="4" name="מציין מיקום של מספר שקופית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A3A9F5E-CFA0-41AB-A371-3240332DE50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1"/>
      </p:bgRef>
    </p:bg>
    <p:spTree>
      <p:nvGrpSpPr>
        <p:cNvPr id="1" name=""/>
        <p:cNvGrpSpPr/>
        <p:nvPr/>
      </p:nvGrpSpPr>
      <p:grpSpPr>
        <a:xfrm>
          <a:off x="0" y="0"/>
          <a:ext cx="0" cy="0"/>
          <a:chOff x="0" y="0"/>
          <a:chExt cx="0" cy="0"/>
        </a:xfrm>
      </p:grpSpPr>
      <p:sp>
        <p:nvSpPr>
          <p:cNvPr id="19" name="מלבן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מלבן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כותרת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8" name="מלבן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חבר ישר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מציין מיקום תוכן 19"/>
          <p:cNvSpPr>
            <a:spLocks noGrp="1"/>
          </p:cNvSpPr>
          <p:nvPr>
            <p:ph sz="quarter" idx="1"/>
          </p:nvPr>
        </p:nvSpPr>
        <p:spPr>
          <a:xfrm>
            <a:off x="3124200" y="685800"/>
            <a:ext cx="5638800" cy="5410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0" name="אליפסה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אליפסה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מציין מיקום של מספר שקופית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A3A9F5E-CFA0-41AB-A371-3240332DE504}" type="slidenum">
              <a:rPr lang="en-US" smtClean="0"/>
              <a:pPr/>
              <a:t>‹#›</a:t>
            </a:fld>
            <a:endParaRPr lang="en-US" dirty="0"/>
          </a:p>
        </p:txBody>
      </p:sp>
      <p:sp>
        <p:nvSpPr>
          <p:cNvPr id="21" name="מלבן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תאריך 4"/>
          <p:cNvSpPr>
            <a:spLocks noGrp="1"/>
          </p:cNvSpPr>
          <p:nvPr>
            <p:ph type="dt" sz="half" idx="10"/>
          </p:nvPr>
        </p:nvSpPr>
        <p:spPr/>
        <p:txBody>
          <a:bodyPr/>
          <a:lstStyle/>
          <a:p>
            <a:fld id="{18581320-3D2A-445F-AE9A-255D0DCF01D5}" type="datetimeFigureOut">
              <a:rPr lang="en-US" smtClean="0"/>
              <a:pPr/>
              <a:t>7/18/2016</a:t>
            </a:fld>
            <a:endParaRPr lang="en-US" dirty="0"/>
          </a:p>
        </p:txBody>
      </p:sp>
      <p:sp>
        <p:nvSpPr>
          <p:cNvPr id="6" name="מציין מיקום של כותרת תחתונה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1" name="מחבר ישר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מלבן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מלבן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מלבן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מלבן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אליפסה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אליפסה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מציין מיקום של מספר שקופית 6"/>
          <p:cNvSpPr>
            <a:spLocks noGrp="1"/>
          </p:cNvSpPr>
          <p:nvPr>
            <p:ph type="sldNum" sz="quarter" idx="12"/>
          </p:nvPr>
        </p:nvSpPr>
        <p:spPr>
          <a:xfrm>
            <a:off x="1371600" y="312738"/>
            <a:ext cx="457200" cy="441325"/>
          </a:xfrm>
        </p:spPr>
        <p:txBody>
          <a:bodyPr/>
          <a:lstStyle/>
          <a:p>
            <a:fld id="{0A3A9F5E-CFA0-41AB-A371-3240332DE504}" type="slidenum">
              <a:rPr lang="en-US" smtClean="0"/>
              <a:pPr/>
              <a:t>‹#›</a:t>
            </a:fld>
            <a:endParaRPr lang="en-US" dirty="0"/>
          </a:p>
        </p:txBody>
      </p:sp>
      <p:sp>
        <p:nvSpPr>
          <p:cNvPr id="2" name="כותרת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3000375" y="609600"/>
            <a:ext cx="5867400" cy="4267200"/>
          </a:xfrm>
        </p:spPr>
        <p:txBody>
          <a:bodyPr/>
          <a:lstStyle>
            <a:lvl1pPr marL="0" indent="0">
              <a:buNone/>
              <a:defRPr sz="3200"/>
            </a:lvl1pPr>
          </a:lstStyle>
          <a:p>
            <a:r>
              <a:rPr kumimoji="0" lang="he-IL" dirty="0"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22" name="מלבן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תאריך 4"/>
          <p:cNvSpPr>
            <a:spLocks noGrp="1"/>
          </p:cNvSpPr>
          <p:nvPr>
            <p:ph type="dt" sz="half" idx="10"/>
          </p:nvPr>
        </p:nvSpPr>
        <p:spPr>
          <a:xfrm>
            <a:off x="5788152" y="6404984"/>
            <a:ext cx="3044952" cy="365760"/>
          </a:xfrm>
        </p:spPr>
        <p:txBody>
          <a:bodyPr/>
          <a:lstStyle/>
          <a:p>
            <a:fld id="{18581320-3D2A-445F-AE9A-255D0DCF01D5}" type="datetimeFigureOut">
              <a:rPr lang="en-US" smtClean="0"/>
              <a:pPr/>
              <a:t>7/18/2016</a:t>
            </a:fld>
            <a:endParaRPr lang="en-US" dirty="0"/>
          </a:p>
        </p:txBody>
      </p:sp>
      <p:sp>
        <p:nvSpPr>
          <p:cNvPr id="6" name="מציין מיקום של כותרת תחתונה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מלבן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מלבן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לבן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מציין מיקום של תאריך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8581320-3D2A-445F-AE9A-255D0DCF01D5}" type="datetimeFigureOut">
              <a:rPr lang="en-US" smtClean="0"/>
              <a:pPr/>
              <a:t>7/18/2016</a:t>
            </a:fld>
            <a:endParaRPr lang="en-US" dirty="0"/>
          </a:p>
        </p:txBody>
      </p:sp>
      <p:sp>
        <p:nvSpPr>
          <p:cNvPr id="3" name="מציין מיקום של כותרת תחתונה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מלבן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חבר ישר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אליפסה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אליפסה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מציין מיקום של מספר שקופית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A3A9F5E-CFA0-41AB-A371-3240332DE504}" type="slidenum">
              <a:rPr lang="en-US" smtClean="0"/>
              <a:pPr/>
              <a:t>‹#›</a:t>
            </a:fld>
            <a:endParaRPr lang="en-US" dirty="0"/>
          </a:p>
        </p:txBody>
      </p:sp>
      <p:sp>
        <p:nvSpPr>
          <p:cNvPr id="22" name="מציין מיקום של כותרת 21"/>
          <p:cNvSpPr>
            <a:spLocks noGrp="1"/>
          </p:cNvSpPr>
          <p:nvPr>
            <p:ph type="title"/>
          </p:nvPr>
        </p:nvSpPr>
        <p:spPr>
          <a:xfrm>
            <a:off x="301752" y="228600"/>
            <a:ext cx="8534400" cy="758952"/>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000100" y="3429000"/>
            <a:ext cx="7000924" cy="1857388"/>
          </a:xfrm>
        </p:spPr>
        <p:txBody>
          <a:bodyPr>
            <a:normAutofit/>
          </a:bodyPr>
          <a:lstStyle/>
          <a:p>
            <a:r>
              <a:rPr lang="en-US" sz="2400" dirty="0" smtClean="0"/>
              <a:t>M</a:t>
            </a:r>
            <a:r>
              <a:rPr lang="en-US" sz="2400" cap="none" dirty="0" smtClean="0"/>
              <a:t>aya</a:t>
            </a:r>
            <a:r>
              <a:rPr lang="en-US" sz="2400" dirty="0" smtClean="0"/>
              <a:t> P</a:t>
            </a:r>
            <a:r>
              <a:rPr lang="en-US" sz="2400" cap="none" dirty="0" smtClean="0"/>
              <a:t>eled</a:t>
            </a:r>
            <a:r>
              <a:rPr lang="en-US" sz="2400" dirty="0" smtClean="0"/>
              <a:t> R</a:t>
            </a:r>
            <a:r>
              <a:rPr lang="en-US" sz="2400" cap="none" dirty="0" smtClean="0"/>
              <a:t>az</a:t>
            </a:r>
            <a:r>
              <a:rPr lang="en-US" sz="2400" dirty="0" smtClean="0"/>
              <a:t>,</a:t>
            </a:r>
            <a:r>
              <a:rPr lang="en-US" sz="2000" dirty="0" smtClean="0"/>
              <a:t> A</a:t>
            </a:r>
            <a:r>
              <a:rPr lang="en-US" sz="2000" cap="none" dirty="0" smtClean="0"/>
              <a:t>dv</a:t>
            </a:r>
            <a:r>
              <a:rPr lang="en-US" sz="2000" dirty="0" smtClean="0"/>
              <a:t>. </a:t>
            </a:r>
          </a:p>
          <a:p>
            <a:r>
              <a:rPr lang="en-US" sz="1700" dirty="0" smtClean="0"/>
              <a:t>(LLB, MPH, P</a:t>
            </a:r>
            <a:r>
              <a:rPr lang="en-US" sz="1700" cap="none" dirty="0" smtClean="0"/>
              <a:t>h</a:t>
            </a:r>
            <a:r>
              <a:rPr lang="en-US" sz="1700" dirty="0" smtClean="0"/>
              <a:t>D)</a:t>
            </a:r>
          </a:p>
          <a:p>
            <a:r>
              <a:rPr lang="en-US" dirty="0" smtClean="0"/>
              <a:t>U</a:t>
            </a:r>
            <a:r>
              <a:rPr lang="en-US" cap="none" dirty="0" smtClean="0"/>
              <a:t>niversity of </a:t>
            </a:r>
            <a:r>
              <a:rPr lang="en-US" dirty="0" smtClean="0"/>
              <a:t>H</a:t>
            </a:r>
            <a:r>
              <a:rPr lang="en-US" cap="none" dirty="0" smtClean="0"/>
              <a:t>aifa</a:t>
            </a:r>
          </a:p>
          <a:p>
            <a:endParaRPr lang="en-US" cap="none" dirty="0" smtClean="0"/>
          </a:p>
          <a:p>
            <a:pPr algn="just"/>
            <a:r>
              <a:rPr lang="en-US" dirty="0" smtClean="0"/>
              <a:t> </a:t>
            </a:r>
          </a:p>
          <a:p>
            <a:endParaRPr lang="en-US" dirty="0"/>
          </a:p>
        </p:txBody>
      </p:sp>
      <p:sp>
        <p:nvSpPr>
          <p:cNvPr id="2" name="כותרת 1"/>
          <p:cNvSpPr>
            <a:spLocks noGrp="1"/>
          </p:cNvSpPr>
          <p:nvPr>
            <p:ph type="ctrTitle"/>
          </p:nvPr>
        </p:nvSpPr>
        <p:spPr/>
        <p:txBody>
          <a:bodyPr>
            <a:normAutofit/>
          </a:bodyPr>
          <a:lstStyle/>
          <a:p>
            <a:r>
              <a:rPr lang="en-US" dirty="0" smtClean="0"/>
              <a:t>Balancing Public interests </a:t>
            </a:r>
            <a:br>
              <a:rPr lang="en-US" dirty="0" smtClean="0"/>
            </a:br>
            <a:r>
              <a:rPr lang="en-US" dirty="0" smtClean="0"/>
              <a:t>and Human Rights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a:p>
        </p:txBody>
      </p:sp>
      <p:sp>
        <p:nvSpPr>
          <p:cNvPr id="3" name="מציין מיקום תוכן 2"/>
          <p:cNvSpPr>
            <a:spLocks noGrp="1"/>
          </p:cNvSpPr>
          <p:nvPr>
            <p:ph sz="quarter" idx="1"/>
          </p:nvPr>
        </p:nvSpPr>
        <p:spPr/>
        <p:txBody>
          <a:bodyPr>
            <a:normAutofit/>
          </a:bodyPr>
          <a:lstStyle/>
          <a:p>
            <a:pPr marL="514350" indent="-514350">
              <a:buFont typeface="+mj-lt"/>
              <a:buAutoNum type="arabicPeriod" startAt="2"/>
            </a:pPr>
            <a:r>
              <a:rPr lang="en-US" b="1" dirty="0" smtClean="0"/>
              <a:t>Consistent with other fundamental rights</a:t>
            </a:r>
          </a:p>
          <a:p>
            <a:pPr marL="514350" indent="-514350">
              <a:buNone/>
            </a:pPr>
            <a:endParaRPr lang="en-US" sz="800" dirty="0" smtClean="0"/>
          </a:p>
          <a:p>
            <a:pPr marL="731520" lvl="1" indent="-457200"/>
            <a:r>
              <a:rPr lang="en-US" dirty="0" smtClean="0"/>
              <a:t>Respectful of human dignity</a:t>
            </a:r>
          </a:p>
          <a:p>
            <a:pPr marL="731520" lvl="1" indent="-457200"/>
            <a:r>
              <a:rPr lang="en-US" dirty="0" smtClean="0"/>
              <a:t>Non-discriminatory in purpose and practice </a:t>
            </a:r>
          </a:p>
          <a:p>
            <a:pPr marL="731520" lvl="1" indent="-457200"/>
            <a:r>
              <a:rPr lang="en-US" dirty="0" smtClean="0"/>
              <a:t>Due process</a:t>
            </a:r>
          </a:p>
          <a:p>
            <a:pPr marL="731520" lvl="1" indent="-457200"/>
            <a:r>
              <a:rPr lang="en-US" dirty="0" smtClean="0"/>
              <a:t>…</a:t>
            </a:r>
          </a:p>
          <a:p>
            <a:pPr marL="731520" lvl="1" indent="-457200"/>
            <a:endParaRPr lang="en-US" dirty="0" smtClean="0"/>
          </a:p>
          <a:p>
            <a:pPr marL="731520" lvl="1" indent="-457200"/>
            <a:endParaRPr lang="en-US" dirty="0" smtClean="0"/>
          </a:p>
          <a:p>
            <a:pPr marL="731520" lvl="1" indent="-457200"/>
            <a:endParaRPr lang="en-US" dirty="0" smtClean="0"/>
          </a:p>
          <a:p>
            <a:pPr marL="457200" indent="-457200">
              <a:buFont typeface="Wingdings" pitchFamily="2" charset="2"/>
              <a:buChar char="Ø"/>
            </a:pPr>
            <a:r>
              <a:rPr lang="en-US" dirty="0" smtClean="0">
                <a:solidFill>
                  <a:schemeClr val="accent4"/>
                </a:solidFill>
              </a:rPr>
              <a:t>Accessibility to health care in the Bedouin diaspora</a:t>
            </a:r>
          </a:p>
          <a:p>
            <a:pPr marL="457200" indent="-457200">
              <a:buFont typeface="Wingdings" pitchFamily="2" charset="2"/>
              <a:buChar char="Ø"/>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dirty="0"/>
          </a:p>
        </p:txBody>
      </p:sp>
      <p:sp>
        <p:nvSpPr>
          <p:cNvPr id="3" name="מציין מיקום תוכן 2"/>
          <p:cNvSpPr>
            <a:spLocks noGrp="1"/>
          </p:cNvSpPr>
          <p:nvPr>
            <p:ph sz="quarter" idx="1"/>
          </p:nvPr>
        </p:nvSpPr>
        <p:spPr/>
        <p:txBody>
          <a:bodyPr>
            <a:normAutofit lnSpcReduction="10000"/>
          </a:bodyPr>
          <a:lstStyle/>
          <a:p>
            <a:pPr marL="514350" indent="-514350">
              <a:buFont typeface="+mj-lt"/>
              <a:buAutoNum type="arabicPeriod" startAt="3"/>
            </a:pPr>
            <a:r>
              <a:rPr lang="en-US" b="1" dirty="0" smtClean="0"/>
              <a:t>For a legitimate </a:t>
            </a:r>
            <a:r>
              <a:rPr lang="en-US" dirty="0" smtClean="0"/>
              <a:t>(worthy) </a:t>
            </a:r>
            <a:r>
              <a:rPr lang="en-US" b="1" dirty="0" smtClean="0"/>
              <a:t>aim</a:t>
            </a:r>
          </a:p>
          <a:p>
            <a:pPr marL="514350" indent="-514350">
              <a:buFont typeface="+mj-lt"/>
              <a:buAutoNum type="arabicPeriod" startAt="3"/>
            </a:pPr>
            <a:endParaRPr lang="en-US" sz="800" dirty="0" smtClean="0"/>
          </a:p>
          <a:p>
            <a:pPr marL="731520" lvl="1" indent="-457200"/>
            <a:r>
              <a:rPr lang="en-US" dirty="0" smtClean="0"/>
              <a:t>Necessary or required in order to advance or secure an important public/social need</a:t>
            </a:r>
          </a:p>
          <a:p>
            <a:pPr marL="1005840" lvl="2" indent="-457200"/>
            <a:r>
              <a:rPr lang="en-US" dirty="0" smtClean="0"/>
              <a:t>indispensable &gt; </a:t>
            </a:r>
            <a:r>
              <a:rPr lang="en-US" b="1" dirty="0" smtClean="0"/>
              <a:t>necessary</a:t>
            </a:r>
            <a:r>
              <a:rPr lang="en-US" dirty="0" smtClean="0"/>
              <a:t> &gt; admissible, reasonable or desirable</a:t>
            </a:r>
          </a:p>
          <a:p>
            <a:pPr marL="1005840" lvl="2" indent="-457200"/>
            <a:endParaRPr lang="en-US" sz="800" dirty="0" smtClean="0"/>
          </a:p>
          <a:p>
            <a:pPr marL="731520" lvl="1" indent="-457200"/>
            <a:r>
              <a:rPr lang="en-US" dirty="0" smtClean="0"/>
              <a:t>Based on an </a:t>
            </a:r>
            <a:r>
              <a:rPr lang="en-US" u="sng" dirty="0" smtClean="0"/>
              <a:t>objective</a:t>
            </a:r>
            <a:r>
              <a:rPr lang="en-US" dirty="0" smtClean="0"/>
              <a:t> proof of need!</a:t>
            </a:r>
          </a:p>
          <a:p>
            <a:pPr marL="1005840" lvl="2" indent="-457200"/>
            <a:r>
              <a:rPr lang="en-US" dirty="0" smtClean="0"/>
              <a:t>When health related - epidemiologic assessment of actual or perceived health threat is a must.</a:t>
            </a:r>
          </a:p>
          <a:p>
            <a:endParaRPr lang="en-US" dirty="0" smtClean="0"/>
          </a:p>
          <a:p>
            <a:endParaRPr lang="en-US" sz="900" dirty="0" smtClean="0"/>
          </a:p>
          <a:p>
            <a:pPr>
              <a:buFont typeface="Wingdings" pitchFamily="2" charset="2"/>
              <a:buChar char="Ø"/>
            </a:pPr>
            <a:r>
              <a:rPr lang="en-US" dirty="0" smtClean="0">
                <a:solidFill>
                  <a:schemeClr val="accent4"/>
                </a:solidFill>
              </a:rPr>
              <a:t>Is there really a meaningful lack of immunization compliance?</a:t>
            </a:r>
            <a:endParaRPr lang="en-US" dirty="0">
              <a:solidFill>
                <a:schemeClr val="accent4"/>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dirty="0"/>
          </a:p>
        </p:txBody>
      </p:sp>
      <p:sp>
        <p:nvSpPr>
          <p:cNvPr id="3" name="מציין מיקום תוכן 2"/>
          <p:cNvSpPr>
            <a:spLocks noGrp="1"/>
          </p:cNvSpPr>
          <p:nvPr>
            <p:ph sz="quarter" idx="1"/>
          </p:nvPr>
        </p:nvSpPr>
        <p:spPr/>
        <p:txBody>
          <a:bodyPr>
            <a:normAutofit lnSpcReduction="10000"/>
          </a:bodyPr>
          <a:lstStyle/>
          <a:p>
            <a:pPr marL="514350" indent="-514350">
              <a:buFont typeface="+mj-lt"/>
              <a:buAutoNum type="arabicPeriod" startAt="4"/>
            </a:pPr>
            <a:r>
              <a:rPr lang="en-US" b="1" dirty="0" smtClean="0"/>
              <a:t>Reasonably expected to advance/ achieve stated goal.</a:t>
            </a:r>
          </a:p>
          <a:p>
            <a:pPr marL="514350" indent="-514350">
              <a:buFont typeface="+mj-lt"/>
              <a:buAutoNum type="arabicPeriod" startAt="4"/>
            </a:pPr>
            <a:endParaRPr lang="en-US" dirty="0" smtClean="0"/>
          </a:p>
          <a:p>
            <a:pPr lvl="1"/>
            <a:r>
              <a:rPr lang="en-US" dirty="0" smtClean="0"/>
              <a:t>How likely is it to do what it’s set out to do?</a:t>
            </a:r>
          </a:p>
          <a:p>
            <a:pPr lvl="1"/>
            <a:endParaRPr lang="en-US" sz="800" dirty="0" smtClean="0"/>
          </a:p>
          <a:p>
            <a:pPr lvl="1"/>
            <a:r>
              <a:rPr lang="en-US" dirty="0" smtClean="0"/>
              <a:t>Based on </a:t>
            </a:r>
            <a:r>
              <a:rPr lang="en-US" u="sng" dirty="0" smtClean="0"/>
              <a:t>objective</a:t>
            </a:r>
            <a:r>
              <a:rPr lang="en-US" dirty="0" smtClean="0"/>
              <a:t> data and considerations! </a:t>
            </a:r>
          </a:p>
          <a:p>
            <a:pPr lvl="1"/>
            <a:endParaRPr lang="en-US" dirty="0" smtClean="0"/>
          </a:p>
          <a:p>
            <a:pPr>
              <a:buFont typeface="Wingdings" pitchFamily="2" charset="2"/>
              <a:buChar char="Ø"/>
            </a:pPr>
            <a:endParaRPr lang="en-US" dirty="0" smtClean="0"/>
          </a:p>
          <a:p>
            <a:pPr>
              <a:buFont typeface="Wingdings" pitchFamily="2" charset="2"/>
              <a:buChar char="Ø"/>
            </a:pPr>
            <a:r>
              <a:rPr lang="en-US" dirty="0" smtClean="0">
                <a:solidFill>
                  <a:schemeClr val="accent4"/>
                </a:solidFill>
              </a:rPr>
              <a:t>Who’s not vaccinating? Why?</a:t>
            </a:r>
          </a:p>
          <a:p>
            <a:pPr>
              <a:buFont typeface="Wingdings" pitchFamily="2" charset="2"/>
              <a:buChar char="Ø"/>
            </a:pPr>
            <a:r>
              <a:rPr lang="en-US" dirty="0" smtClean="0">
                <a:solidFill>
                  <a:schemeClr val="accent4"/>
                </a:solidFill>
              </a:rPr>
              <a:t>Will they be moved (enough) by less child-allowances? No entry into public education?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dirty="0"/>
          </a:p>
        </p:txBody>
      </p:sp>
      <p:sp>
        <p:nvSpPr>
          <p:cNvPr id="3" name="מציין מיקום תוכן 2"/>
          <p:cNvSpPr>
            <a:spLocks noGrp="1"/>
          </p:cNvSpPr>
          <p:nvPr>
            <p:ph sz="quarter" idx="1"/>
          </p:nvPr>
        </p:nvSpPr>
        <p:spPr>
          <a:xfrm>
            <a:off x="301752" y="1527048"/>
            <a:ext cx="8503920" cy="4830910"/>
          </a:xfrm>
        </p:spPr>
        <p:txBody>
          <a:bodyPr>
            <a:normAutofit lnSpcReduction="10000"/>
          </a:bodyPr>
          <a:lstStyle/>
          <a:p>
            <a:pPr marL="514350" indent="-514350">
              <a:buFont typeface="+mj-lt"/>
              <a:buAutoNum type="arabicPeriod" startAt="5"/>
            </a:pPr>
            <a:r>
              <a:rPr lang="en-US" b="1" dirty="0" smtClean="0"/>
              <a:t>Minimally restrictive</a:t>
            </a:r>
          </a:p>
          <a:p>
            <a:pPr marL="514350" indent="-514350">
              <a:buFont typeface="+mj-lt"/>
              <a:buAutoNum type="arabicPeriod" startAt="5"/>
            </a:pPr>
            <a:endParaRPr lang="en-US" sz="800" dirty="0" smtClean="0"/>
          </a:p>
          <a:p>
            <a:pPr marL="788670" lvl="1" indent="-514350"/>
            <a:r>
              <a:rPr lang="en-US" dirty="0" smtClean="0"/>
              <a:t>A State shall use no more restrictive means than are required in order to achieve the legitimate aim.</a:t>
            </a:r>
          </a:p>
          <a:p>
            <a:pPr marL="788670" lvl="1" indent="-514350"/>
            <a:endParaRPr lang="en-US" sz="800" dirty="0" smtClean="0"/>
          </a:p>
          <a:p>
            <a:pPr marL="788670" lvl="1" indent="-514350"/>
            <a:r>
              <a:rPr lang="en-US" dirty="0" smtClean="0"/>
              <a:t>The use of a more-intrusive mean would not be legitimate until less restrictive means were shown to be ineffective (at-all or enough). </a:t>
            </a:r>
          </a:p>
          <a:p>
            <a:pPr marL="788670" lvl="1" indent="-514350"/>
            <a:endParaRPr lang="en-US" sz="800" dirty="0" smtClean="0"/>
          </a:p>
          <a:p>
            <a:pPr marL="788670" lvl="1" indent="-514350"/>
            <a:r>
              <a:rPr lang="en-US" dirty="0" smtClean="0"/>
              <a:t>Based on </a:t>
            </a:r>
            <a:r>
              <a:rPr lang="en-US" u="sng" dirty="0" smtClean="0"/>
              <a:t>objective</a:t>
            </a:r>
            <a:r>
              <a:rPr lang="en-US" dirty="0" smtClean="0"/>
              <a:t> data and considerations! </a:t>
            </a:r>
          </a:p>
          <a:p>
            <a:pPr marL="788670" lvl="1" indent="-514350"/>
            <a:r>
              <a:rPr lang="en-US" b="1" dirty="0" smtClean="0"/>
              <a:t>Yet</a:t>
            </a:r>
            <a:r>
              <a:rPr lang="en-US" dirty="0" smtClean="0"/>
              <a:t> – it may be debatable as to which of 2 intrusions is the  less intrusive one….</a:t>
            </a:r>
          </a:p>
          <a:p>
            <a:pPr marL="788670" lvl="1" indent="-514350"/>
            <a:endParaRPr lang="en-US" dirty="0" smtClean="0"/>
          </a:p>
          <a:p>
            <a:pPr marL="514350" indent="-514350">
              <a:buFont typeface="Wingdings" pitchFamily="2" charset="2"/>
              <a:buChar char="Ø"/>
            </a:pPr>
            <a:r>
              <a:rPr lang="en-US" dirty="0" smtClean="0">
                <a:solidFill>
                  <a:schemeClr val="accent4"/>
                </a:solidFill>
              </a:rPr>
              <a:t>Which is the less restrictive?</a:t>
            </a:r>
          </a:p>
          <a:p>
            <a:pPr marL="514350" indent="-514350">
              <a:buFont typeface="Wingdings" pitchFamily="2" charset="2"/>
              <a:buChar char="Ø"/>
            </a:pPr>
            <a:r>
              <a:rPr lang="en-US" dirty="0" smtClean="0">
                <a:solidFill>
                  <a:schemeClr val="accent4"/>
                </a:solidFill>
              </a:rPr>
              <a:t>Did we try &amp; fail less restrictive means?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dirty="0"/>
          </a:p>
        </p:txBody>
      </p:sp>
      <p:sp>
        <p:nvSpPr>
          <p:cNvPr id="3" name="מציין מיקום תוכן 2"/>
          <p:cNvSpPr>
            <a:spLocks noGrp="1"/>
          </p:cNvSpPr>
          <p:nvPr>
            <p:ph sz="quarter" idx="1"/>
          </p:nvPr>
        </p:nvSpPr>
        <p:spPr>
          <a:xfrm>
            <a:off x="301752" y="1527048"/>
            <a:ext cx="8503920" cy="4830910"/>
          </a:xfrm>
        </p:spPr>
        <p:txBody>
          <a:bodyPr/>
          <a:lstStyle/>
          <a:p>
            <a:pPr marL="514350" indent="-514350">
              <a:buFont typeface="+mj-lt"/>
              <a:buAutoNum type="arabicPeriod" startAt="6"/>
            </a:pPr>
            <a:r>
              <a:rPr lang="en-US" b="1" dirty="0" smtClean="0"/>
              <a:t>Proportionate when viewed in relation to explicit stated objectives.</a:t>
            </a:r>
          </a:p>
          <a:p>
            <a:pPr marL="514350" indent="-514350">
              <a:buFont typeface="+mj-lt"/>
              <a:buAutoNum type="arabicPeriod" startAt="6"/>
            </a:pPr>
            <a:endParaRPr lang="en-US" sz="800" dirty="0" smtClean="0"/>
          </a:p>
          <a:p>
            <a:pPr marL="788670" lvl="1" indent="-514350"/>
            <a:r>
              <a:rPr lang="en-US" dirty="0" smtClean="0"/>
              <a:t>Does the goal justify the mean?</a:t>
            </a:r>
          </a:p>
          <a:p>
            <a:pPr marL="788670" lvl="1" indent="-514350"/>
            <a:r>
              <a:rPr lang="en-US" dirty="0" smtClean="0"/>
              <a:t>The weightier the aim is – more important/urgent/critical –harsher infringements on HR may be justified.</a:t>
            </a:r>
          </a:p>
          <a:p>
            <a:pPr marL="788670" lvl="1" indent="-514350"/>
            <a:endParaRPr lang="en-US" sz="800" dirty="0" smtClean="0"/>
          </a:p>
          <a:p>
            <a:pPr marL="788670" lvl="1" indent="-514350"/>
            <a:r>
              <a:rPr lang="en-US" dirty="0" smtClean="0"/>
              <a:t>Some aims might never be met, as the effective intervention would not be proportional.</a:t>
            </a:r>
          </a:p>
          <a:p>
            <a:pPr marL="788670" lvl="1" indent="-514350"/>
            <a:endParaRPr lang="en-US" dirty="0" smtClean="0"/>
          </a:p>
          <a:p>
            <a:pPr marL="788670" lvl="1" indent="-514350"/>
            <a:r>
              <a:rPr lang="en-US" dirty="0" smtClean="0">
                <a:solidFill>
                  <a:schemeClr val="accent3"/>
                </a:solidFill>
              </a:rPr>
              <a:t>Moral assessment. Not objective data.</a:t>
            </a:r>
          </a:p>
          <a:p>
            <a:pPr marL="788670" lvl="1" indent="-514350"/>
            <a:endParaRPr lang="en-US" dirty="0" smtClean="0">
              <a:solidFill>
                <a:schemeClr val="accent3"/>
              </a:solidFill>
            </a:endParaRPr>
          </a:p>
          <a:p>
            <a:pPr marL="514350" indent="-514350">
              <a:buFont typeface="Wingdings" pitchFamily="2" charset="2"/>
              <a:buChar char="Ø"/>
            </a:pPr>
            <a:r>
              <a:rPr lang="en-US" dirty="0" smtClean="0">
                <a:solidFill>
                  <a:schemeClr val="accent4"/>
                </a:solidFill>
              </a:rPr>
              <a:t>Forced vaccination?</a:t>
            </a:r>
          </a:p>
          <a:p>
            <a:pPr lvl="1"/>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Public Health Law v. HRPC</a:t>
            </a:r>
            <a:endParaRPr lang="he-IL" dirty="0"/>
          </a:p>
        </p:txBody>
      </p:sp>
      <p:sp>
        <p:nvSpPr>
          <p:cNvPr id="3" name="מציין מיקום תוכן 2"/>
          <p:cNvSpPr>
            <a:spLocks noGrp="1"/>
          </p:cNvSpPr>
          <p:nvPr>
            <p:ph sz="quarter" idx="1"/>
          </p:nvPr>
        </p:nvSpPr>
        <p:spPr/>
        <p:txBody>
          <a:bodyPr/>
          <a:lstStyle/>
          <a:p>
            <a:pPr marL="0" indent="0" algn="ctr">
              <a:buNone/>
            </a:pPr>
            <a:endParaRPr lang="en-US" dirty="0" smtClean="0"/>
          </a:p>
          <a:p>
            <a:pPr marL="0" indent="0" algn="ctr">
              <a:buNone/>
            </a:pPr>
            <a:r>
              <a:rPr lang="en-US" dirty="0" smtClean="0"/>
              <a:t>Public interest  &lt;&gt;=   Individual rights infringed</a:t>
            </a:r>
          </a:p>
          <a:p>
            <a:pPr marL="0" indent="0">
              <a:buNone/>
            </a:pPr>
            <a:endParaRPr lang="en-US" dirty="0"/>
          </a:p>
          <a:p>
            <a:pPr marL="0" indent="0">
              <a:buNone/>
            </a:pPr>
            <a:r>
              <a:rPr lang="en-US" dirty="0"/>
              <a:t> </a:t>
            </a:r>
            <a:r>
              <a:rPr lang="en-US" dirty="0" smtClean="0"/>
              <a:t>  </a:t>
            </a:r>
          </a:p>
          <a:p>
            <a:pPr marL="0" indent="0">
              <a:buNone/>
            </a:pPr>
            <a:r>
              <a:rPr lang="en-US" dirty="0"/>
              <a:t>	</a:t>
            </a:r>
            <a:r>
              <a:rPr lang="en-US" dirty="0" smtClean="0"/>
              <a:t>Public Health focus               HRPC focus</a:t>
            </a:r>
          </a:p>
          <a:p>
            <a:pPr marL="0" indent="0">
              <a:buNone/>
            </a:pPr>
            <a:endParaRPr lang="en-US" dirty="0" smtClean="0"/>
          </a:p>
          <a:p>
            <a:pPr marL="0" indent="0">
              <a:buNone/>
            </a:pPr>
            <a:endParaRPr lang="en-US" dirty="0"/>
          </a:p>
          <a:p>
            <a:pPr marL="0" indent="0">
              <a:buNone/>
            </a:pPr>
            <a:r>
              <a:rPr lang="en-US" b="1" u="sng" dirty="0" smtClean="0"/>
              <a:t>Case study</a:t>
            </a:r>
            <a:r>
              <a:rPr lang="en-US" b="1" dirty="0" smtClean="0"/>
              <a:t>:</a:t>
            </a:r>
          </a:p>
          <a:p>
            <a:pPr marL="0" indent="0">
              <a:buNone/>
            </a:pPr>
            <a:r>
              <a:rPr lang="en-US" dirty="0">
                <a:solidFill>
                  <a:schemeClr val="accent4"/>
                </a:solidFill>
              </a:rPr>
              <a:t>Accessibility to health care in the Bedouin diaspora</a:t>
            </a:r>
          </a:p>
          <a:p>
            <a:pPr marL="0" indent="0">
              <a:buNone/>
            </a:pPr>
            <a:endParaRPr lang="en-US" dirty="0" smtClean="0"/>
          </a:p>
        </p:txBody>
      </p:sp>
      <p:sp>
        <p:nvSpPr>
          <p:cNvPr id="4" name="מלבן 3"/>
          <p:cNvSpPr/>
          <p:nvPr/>
        </p:nvSpPr>
        <p:spPr>
          <a:xfrm>
            <a:off x="3203848" y="2060848"/>
            <a:ext cx="864096" cy="432048"/>
          </a:xfrm>
          <a:prstGeom prst="rect">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6" name="מחבר חץ ישר 5"/>
          <p:cNvCxnSpPr/>
          <p:nvPr/>
        </p:nvCxnSpPr>
        <p:spPr>
          <a:xfrm flipH="1" flipV="1">
            <a:off x="2411760" y="2636912"/>
            <a:ext cx="360040" cy="792088"/>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 name="מחבר חץ ישר 7"/>
          <p:cNvCxnSpPr/>
          <p:nvPr/>
        </p:nvCxnSpPr>
        <p:spPr>
          <a:xfrm flipV="1">
            <a:off x="6228184" y="2636912"/>
            <a:ext cx="360040" cy="792088"/>
          </a:xfrm>
          <a:prstGeom prst="straightConnector1">
            <a:avLst/>
          </a:prstGeom>
          <a:ln w="7620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4766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כותרת 8"/>
          <p:cNvSpPr>
            <a:spLocks noGrp="1"/>
          </p:cNvSpPr>
          <p:nvPr>
            <p:ph type="title"/>
          </p:nvPr>
        </p:nvSpPr>
        <p:spPr/>
        <p:txBody>
          <a:bodyPr/>
          <a:lstStyle/>
          <a:p>
            <a:endParaRPr lang="en-US" dirty="0"/>
          </a:p>
        </p:txBody>
      </p:sp>
      <p:sp>
        <p:nvSpPr>
          <p:cNvPr id="11" name="מציין מיקום טקסט 10"/>
          <p:cNvSpPr>
            <a:spLocks noGrp="1"/>
          </p:cNvSpPr>
          <p:nvPr>
            <p:ph type="body" idx="2"/>
          </p:nvPr>
        </p:nvSpPr>
        <p:spPr/>
        <p:txBody>
          <a:bodyPr/>
          <a:lstStyle/>
          <a:p>
            <a:endParaRPr lang="en-US" dirty="0"/>
          </a:p>
        </p:txBody>
      </p:sp>
      <p:sp>
        <p:nvSpPr>
          <p:cNvPr id="10" name="מציין מיקום תוכן 9"/>
          <p:cNvSpPr>
            <a:spLocks noGrp="1"/>
          </p:cNvSpPr>
          <p:nvPr>
            <p:ph sz="quarter" idx="1"/>
          </p:nvPr>
        </p:nvSpPr>
        <p:spPr/>
        <p:txBody>
          <a:bodyPr/>
          <a:lstStyle/>
          <a:p>
            <a:endParaRPr lang="en-US" dirty="0" smtClean="0"/>
          </a:p>
          <a:p>
            <a:endParaRPr lang="en-US" dirty="0" smtClean="0"/>
          </a:p>
          <a:p>
            <a:endParaRPr lang="en-US" dirty="0" smtClean="0"/>
          </a:p>
          <a:p>
            <a:r>
              <a:rPr lang="en-US" sz="4400" dirty="0" smtClean="0"/>
              <a:t>Thank you </a:t>
            </a:r>
            <a:r>
              <a:rPr lang="en-US" sz="4400" dirty="0" smtClean="0">
                <a:sym typeface="Wingdings" pitchFamily="2" charset="2"/>
              </a:rPr>
              <a:t></a:t>
            </a:r>
            <a:endParaRPr lang="en-US" sz="4400" dirty="0" smtClean="0"/>
          </a:p>
          <a:p>
            <a:endParaRPr lang="en-US" sz="4400" dirty="0" smtClean="0"/>
          </a:p>
          <a:p>
            <a:r>
              <a:rPr lang="en-US" sz="4400" dirty="0" smtClean="0"/>
              <a:t>Questions?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The basic assertion</a:t>
            </a:r>
            <a:endParaRPr lang="en-US" dirty="0"/>
          </a:p>
        </p:txBody>
      </p:sp>
      <p:sp>
        <p:nvSpPr>
          <p:cNvPr id="3" name="מציין מיקום תוכן 2"/>
          <p:cNvSpPr>
            <a:spLocks noGrp="1"/>
          </p:cNvSpPr>
          <p:nvPr>
            <p:ph sz="quarter" idx="1"/>
          </p:nvPr>
        </p:nvSpPr>
        <p:spPr>
          <a:xfrm>
            <a:off x="301752" y="1527048"/>
            <a:ext cx="8503920" cy="5116662"/>
          </a:xfrm>
        </p:spPr>
        <p:txBody>
          <a:bodyPr>
            <a:normAutofit/>
          </a:bodyPr>
          <a:lstStyle/>
          <a:p>
            <a:r>
              <a:rPr lang="en-US" sz="2600" dirty="0" smtClean="0"/>
              <a:t>Regulatory interventions, aimed at the promotion of public interests, </a:t>
            </a:r>
          </a:p>
          <a:p>
            <a:pPr marL="731520" lvl="1" indent="-457200">
              <a:buFont typeface="+mj-lt"/>
              <a:buAutoNum type="alphaLcParenR"/>
            </a:pPr>
            <a:r>
              <a:rPr lang="en-US" sz="2600" dirty="0" smtClean="0"/>
              <a:t>Are inherently aimed at the promotion of human rights.</a:t>
            </a:r>
          </a:p>
          <a:p>
            <a:pPr marL="731520" lvl="1" indent="-457200">
              <a:buFont typeface="+mj-lt"/>
              <a:buAutoNum type="alphaLcParenR"/>
            </a:pPr>
            <a:r>
              <a:rPr lang="en-US" sz="2600" dirty="0" smtClean="0"/>
              <a:t>Infringe on the individual rights of at least part of the population.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nSpc>
                <a:spcPct val="110000"/>
              </a:lnSpc>
            </a:pPr>
            <a:r>
              <a:rPr lang="en-US" dirty="0" smtClean="0"/>
              <a:t>rights </a:t>
            </a:r>
            <a:r>
              <a:rPr lang="en-US" dirty="0"/>
              <a:t>that might be infringed </a:t>
            </a:r>
            <a:r>
              <a:rPr lang="en-US" dirty="0" smtClean="0"/>
              <a:t>upon</a:t>
            </a:r>
            <a:endParaRPr lang="en-US" dirty="0"/>
          </a:p>
        </p:txBody>
      </p:sp>
      <p:sp>
        <p:nvSpPr>
          <p:cNvPr id="3" name="מציין מיקום תוכן 2"/>
          <p:cNvSpPr>
            <a:spLocks noGrp="1"/>
          </p:cNvSpPr>
          <p:nvPr>
            <p:ph sz="quarter" idx="1"/>
          </p:nvPr>
        </p:nvSpPr>
        <p:spPr>
          <a:xfrm>
            <a:off x="301752" y="1643050"/>
            <a:ext cx="8503920" cy="4714908"/>
          </a:xfrm>
        </p:spPr>
        <p:txBody>
          <a:bodyPr>
            <a:normAutofit fontScale="92500" lnSpcReduction="10000"/>
          </a:bodyPr>
          <a:lstStyle/>
          <a:p>
            <a:pPr>
              <a:lnSpc>
                <a:spcPct val="110000"/>
              </a:lnSpc>
            </a:pPr>
            <a:r>
              <a:rPr lang="en-US" dirty="0" smtClean="0">
                <a:solidFill>
                  <a:schemeClr val="accent2"/>
                </a:solidFill>
              </a:rPr>
              <a:t>Right to bodily integrity/health</a:t>
            </a:r>
          </a:p>
          <a:p>
            <a:pPr lvl="1">
              <a:lnSpc>
                <a:spcPct val="110000"/>
              </a:lnSpc>
            </a:pPr>
            <a:r>
              <a:rPr lang="en-US" dirty="0" smtClean="0"/>
              <a:t>Vaccination, fluoridation</a:t>
            </a:r>
          </a:p>
          <a:p>
            <a:pPr lvl="1">
              <a:lnSpc>
                <a:spcPct val="110000"/>
              </a:lnSpc>
            </a:pPr>
            <a:endParaRPr lang="en-US" sz="1000" dirty="0" smtClean="0"/>
          </a:p>
          <a:p>
            <a:pPr>
              <a:lnSpc>
                <a:spcPct val="110000"/>
              </a:lnSpc>
            </a:pPr>
            <a:r>
              <a:rPr lang="en-US" dirty="0" smtClean="0">
                <a:solidFill>
                  <a:schemeClr val="accent2"/>
                </a:solidFill>
              </a:rPr>
              <a:t>Right to autonomy</a:t>
            </a:r>
          </a:p>
          <a:p>
            <a:pPr lvl="1">
              <a:lnSpc>
                <a:spcPct val="110000"/>
              </a:lnSpc>
            </a:pPr>
            <a:r>
              <a:rPr lang="en-US" dirty="0" smtClean="0"/>
              <a:t>health warnings, repulsive imagery, required breast-feeding course</a:t>
            </a:r>
          </a:p>
          <a:p>
            <a:pPr lvl="1">
              <a:lnSpc>
                <a:spcPct val="110000"/>
              </a:lnSpc>
            </a:pPr>
            <a:endParaRPr lang="en-US" sz="1000" dirty="0" smtClean="0"/>
          </a:p>
          <a:p>
            <a:pPr>
              <a:lnSpc>
                <a:spcPct val="110000"/>
              </a:lnSpc>
            </a:pPr>
            <a:r>
              <a:rPr lang="en-US" dirty="0" smtClean="0">
                <a:solidFill>
                  <a:schemeClr val="accent2"/>
                </a:solidFill>
              </a:rPr>
              <a:t>Right to freedom of occupation </a:t>
            </a:r>
          </a:p>
          <a:p>
            <a:pPr lvl="1">
              <a:lnSpc>
                <a:spcPct val="110000"/>
              </a:lnSpc>
            </a:pPr>
            <a:r>
              <a:rPr lang="en-US" dirty="0" smtClean="0"/>
              <a:t>licensing requirements, sanitation requirements, closure orders…</a:t>
            </a:r>
          </a:p>
          <a:p>
            <a:pPr lvl="1">
              <a:lnSpc>
                <a:spcPct val="110000"/>
              </a:lnSpc>
            </a:pPr>
            <a:endParaRPr lang="en-US" sz="1000" dirty="0" smtClean="0"/>
          </a:p>
          <a:p>
            <a:pPr>
              <a:lnSpc>
                <a:spcPct val="110000"/>
              </a:lnSpc>
            </a:pPr>
            <a:r>
              <a:rPr lang="en-US" dirty="0" smtClean="0">
                <a:solidFill>
                  <a:schemeClr val="accent2"/>
                </a:solidFill>
              </a:rPr>
              <a:t>Right to privacy</a:t>
            </a:r>
          </a:p>
          <a:p>
            <a:pPr lvl="1">
              <a:lnSpc>
                <a:spcPct val="110000"/>
              </a:lnSpc>
            </a:pPr>
            <a:r>
              <a:rPr lang="en-US" dirty="0" smtClean="0"/>
              <a:t>notification requirements…</a:t>
            </a:r>
          </a:p>
          <a:p>
            <a:pPr lvl="1">
              <a:lnSpc>
                <a:spcPct val="110000"/>
              </a:lnSpc>
            </a:pPr>
            <a:endParaRPr lang="en-US" dirty="0"/>
          </a:p>
          <a:p>
            <a:pPr>
              <a:lnSpc>
                <a:spcPct val="110000"/>
              </a:lnSpc>
            </a:pPr>
            <a:r>
              <a:rPr lang="en-US" sz="3000" dirty="0" smtClean="0"/>
              <a:t>Some are Patient Care related, and some are not</a:t>
            </a:r>
            <a:r>
              <a:rPr lang="en-US" dirty="0" smtClean="0"/>
              <a:t>.</a:t>
            </a:r>
          </a:p>
          <a:p>
            <a:pPr>
              <a:lnSpc>
                <a:spcPct val="110000"/>
              </a:lnSpc>
            </a:pPr>
            <a:endParaRPr lang="en-US" dirty="0" smtClean="0"/>
          </a:p>
          <a:p>
            <a:pPr lvl="2">
              <a:lnSpc>
                <a:spcPct val="110000"/>
              </a:lnSpc>
            </a:pPr>
            <a:endParaRPr lang="en-US" dirty="0" smtClean="0"/>
          </a:p>
          <a:p>
            <a:pPr>
              <a:lnSpc>
                <a:spcPct val="110000"/>
              </a:lnSpc>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dirty="0"/>
          </a:p>
        </p:txBody>
      </p:sp>
      <p:sp>
        <p:nvSpPr>
          <p:cNvPr id="3" name="מציין מיקום תוכן 2"/>
          <p:cNvSpPr>
            <a:spLocks noGrp="1"/>
          </p:cNvSpPr>
          <p:nvPr>
            <p:ph sz="quarter" idx="1"/>
          </p:nvPr>
        </p:nvSpPr>
        <p:spPr/>
        <p:txBody>
          <a:bodyPr>
            <a:normAutofit/>
          </a:bodyPr>
          <a:lstStyle/>
          <a:p>
            <a:pPr algn="ctr">
              <a:buNone/>
            </a:pPr>
            <a:r>
              <a:rPr lang="en-US" dirty="0" smtClean="0"/>
              <a:t>First step to good governmental/institutional intervention:</a:t>
            </a:r>
          </a:p>
          <a:p>
            <a:pPr algn="ctr">
              <a:buNone/>
            </a:pPr>
            <a:r>
              <a:rPr lang="en-US" b="1" dirty="0" smtClean="0"/>
              <a:t>Identify and acknowledge</a:t>
            </a:r>
          </a:p>
          <a:p>
            <a:pPr algn="ctr">
              <a:buNone/>
            </a:pPr>
            <a:r>
              <a:rPr lang="en-US" b="1" dirty="0" smtClean="0"/>
              <a:t> infringed-upon rights</a:t>
            </a:r>
          </a:p>
          <a:p>
            <a:pPr algn="ctr">
              <a:buNone/>
            </a:pPr>
            <a:endParaRPr lang="en-US" b="1" dirty="0" smtClean="0"/>
          </a:p>
          <a:p>
            <a:pPr algn="ctr">
              <a:buNone/>
            </a:pPr>
            <a:endParaRPr lang="en-US" b="1" dirty="0" smtClean="0"/>
          </a:p>
          <a:p>
            <a:pPr algn="just"/>
            <a:r>
              <a:rPr lang="en-US" sz="2400" dirty="0" smtClean="0"/>
              <a:t>Some infringements may be unsubstantial or miniscule, and may not require farther consideration, but they should still be acknowledged first.</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Balancing schemes</a:t>
            </a:r>
            <a:endParaRPr lang="en-US" dirty="0"/>
          </a:p>
        </p:txBody>
      </p:sp>
      <p:sp>
        <p:nvSpPr>
          <p:cNvPr id="3" name="מציין מיקום תוכן 2"/>
          <p:cNvSpPr>
            <a:spLocks noGrp="1"/>
          </p:cNvSpPr>
          <p:nvPr>
            <p:ph sz="quarter" idx="1"/>
          </p:nvPr>
        </p:nvSpPr>
        <p:spPr/>
        <p:txBody>
          <a:bodyPr>
            <a:normAutofit/>
          </a:bodyPr>
          <a:lstStyle/>
          <a:p>
            <a:r>
              <a:rPr lang="en-US" sz="2600" dirty="0" smtClean="0"/>
              <a:t>Almost every constitutional guarantee of certain rights attaches limitations to the breadth of those rights in an effort to balance the interests of the individual with those of the state when certain conditions arise</a:t>
            </a:r>
          </a:p>
          <a:p>
            <a:pPr lvl="1"/>
            <a:endParaRPr lang="en-US" sz="900" dirty="0" smtClean="0">
              <a:solidFill>
                <a:schemeClr val="tx1"/>
              </a:solidFill>
            </a:endParaRPr>
          </a:p>
          <a:p>
            <a:pPr lvl="1"/>
            <a:r>
              <a:rPr lang="en-US" dirty="0" smtClean="0">
                <a:solidFill>
                  <a:schemeClr val="accent1"/>
                </a:solidFill>
              </a:rPr>
              <a:t>Derogation clauses </a:t>
            </a:r>
            <a:r>
              <a:rPr lang="en-US" dirty="0" smtClean="0">
                <a:solidFill>
                  <a:schemeClr val="tx1"/>
                </a:solidFill>
              </a:rPr>
              <a:t>– allow states to breach obligations to uphold certain rights for reasons related to war or public emergency.</a:t>
            </a:r>
          </a:p>
          <a:p>
            <a:pPr lvl="1"/>
            <a:endParaRPr lang="en-US" sz="900" dirty="0" smtClean="0">
              <a:solidFill>
                <a:schemeClr val="tx1"/>
              </a:solidFill>
            </a:endParaRPr>
          </a:p>
          <a:p>
            <a:pPr lvl="1"/>
            <a:r>
              <a:rPr lang="en-US" dirty="0" smtClean="0">
                <a:solidFill>
                  <a:schemeClr val="accent1"/>
                </a:solidFill>
              </a:rPr>
              <a:t>Limitation clauses </a:t>
            </a:r>
            <a:r>
              <a:rPr lang="en-US" dirty="0" smtClean="0">
                <a:solidFill>
                  <a:schemeClr val="tx1"/>
                </a:solidFill>
              </a:rPr>
              <a:t>(or “</a:t>
            </a:r>
            <a:r>
              <a:rPr lang="en-US" dirty="0" err="1" smtClean="0">
                <a:solidFill>
                  <a:schemeClr val="tx1"/>
                </a:solidFill>
              </a:rPr>
              <a:t>clawback</a:t>
            </a:r>
            <a:r>
              <a:rPr lang="en-US" dirty="0" smtClean="0">
                <a:solidFill>
                  <a:schemeClr val="tx1"/>
                </a:solidFill>
              </a:rPr>
              <a:t>” clauses) allow for the suspension or restrictions of guaranteed rights to which they apply, under specific conditions. </a:t>
            </a:r>
          </a:p>
          <a:p>
            <a:pPr>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טקסט 3"/>
          <p:cNvSpPr>
            <a:spLocks noGrp="1"/>
          </p:cNvSpPr>
          <p:nvPr>
            <p:ph type="body" idx="1"/>
          </p:nvPr>
        </p:nvSpPr>
        <p:spPr>
          <a:xfrm>
            <a:off x="301752" y="1643050"/>
            <a:ext cx="4040188" cy="613924"/>
          </a:xfrm>
        </p:spPr>
        <p:txBody>
          <a:bodyPr/>
          <a:lstStyle/>
          <a:p>
            <a:r>
              <a:rPr>
                <a:solidFill>
                  <a:schemeClr val="bg1"/>
                </a:solidFill>
              </a:rPr>
              <a:t>Derogation </a:t>
            </a:r>
            <a:r>
              <a:rPr smtClean="0">
                <a:solidFill>
                  <a:schemeClr val="bg1"/>
                </a:solidFill>
              </a:rPr>
              <a:t>clause</a:t>
            </a:r>
          </a:p>
          <a:p>
            <a:r>
              <a:rPr smtClean="0">
                <a:solidFill>
                  <a:schemeClr val="accent1"/>
                </a:solidFill>
              </a:rPr>
              <a:t> </a:t>
            </a:r>
            <a:r>
              <a:rPr/>
              <a:t>Article 4. 1. </a:t>
            </a:r>
            <a:endParaRPr>
              <a:solidFill>
                <a:schemeClr val="accent1"/>
              </a:solidFill>
            </a:endParaRPr>
          </a:p>
          <a:p>
            <a:endParaRPr lang="en-US" dirty="0"/>
          </a:p>
        </p:txBody>
      </p:sp>
      <p:sp>
        <p:nvSpPr>
          <p:cNvPr id="5" name="מציין מיקום טקסט 4"/>
          <p:cNvSpPr>
            <a:spLocks noGrp="1"/>
          </p:cNvSpPr>
          <p:nvPr>
            <p:ph type="body" sz="half" idx="3"/>
          </p:nvPr>
        </p:nvSpPr>
        <p:spPr>
          <a:xfrm>
            <a:off x="4791330" y="1643050"/>
            <a:ext cx="4041775" cy="612470"/>
          </a:xfrm>
        </p:spPr>
        <p:txBody>
          <a:bodyPr/>
          <a:lstStyle/>
          <a:p>
            <a:r>
              <a:rPr lang="en-US" dirty="0" smtClean="0">
                <a:solidFill>
                  <a:schemeClr val="bg1"/>
                </a:solidFill>
              </a:rPr>
              <a:t>Example of limitation clause – Article 12. </a:t>
            </a:r>
          </a:p>
          <a:p>
            <a:endParaRPr lang="en-US" dirty="0"/>
          </a:p>
        </p:txBody>
      </p:sp>
      <p:sp>
        <p:nvSpPr>
          <p:cNvPr id="3" name="מציין מיקום תוכן 2"/>
          <p:cNvSpPr>
            <a:spLocks noGrp="1"/>
          </p:cNvSpPr>
          <p:nvPr>
            <p:ph sz="quarter" idx="2"/>
          </p:nvPr>
        </p:nvSpPr>
        <p:spPr>
          <a:xfrm>
            <a:off x="214282" y="2285992"/>
            <a:ext cx="4129118" cy="4143404"/>
          </a:xfrm>
        </p:spPr>
        <p:txBody>
          <a:bodyPr>
            <a:noAutofit/>
          </a:bodyPr>
          <a:lstStyle/>
          <a:p>
            <a:r>
              <a:rPr lang="en-US" sz="1700" dirty="0" smtClean="0"/>
              <a:t>In time of public emergency which threatens the life of the nation and the existence of which is officially proclaimed, the States Parties to the present Covenant may take measures derogating from their obligations under the present Covenant </a:t>
            </a:r>
            <a:r>
              <a:rPr lang="en-US" sz="1700" dirty="0" smtClean="0">
                <a:solidFill>
                  <a:schemeClr val="accent3"/>
                </a:solidFill>
              </a:rPr>
              <a:t>(1) to the extent strictly required by the exigencies of the situation, (2)provided that such measures are not inconsistent with their other obligations under international law and (3) do not involve discrimination</a:t>
            </a:r>
            <a:r>
              <a:rPr lang="en-US" sz="1700" dirty="0" smtClean="0"/>
              <a:t> solely on the ground of race, </a:t>
            </a:r>
            <a:r>
              <a:rPr lang="en-US" sz="1700" dirty="0" err="1" smtClean="0"/>
              <a:t>colour</a:t>
            </a:r>
            <a:r>
              <a:rPr lang="en-US" sz="1700" dirty="0" smtClean="0"/>
              <a:t>, sex, language, religion or social origin.</a:t>
            </a:r>
            <a:endParaRPr lang="en-US" sz="1700" dirty="0"/>
          </a:p>
        </p:txBody>
      </p:sp>
      <p:sp>
        <p:nvSpPr>
          <p:cNvPr id="6" name="מציין מיקום תוכן 5"/>
          <p:cNvSpPr>
            <a:spLocks noGrp="1"/>
          </p:cNvSpPr>
          <p:nvPr>
            <p:ph sz="quarter" idx="4"/>
          </p:nvPr>
        </p:nvSpPr>
        <p:spPr>
          <a:xfrm>
            <a:off x="4643438" y="2285992"/>
            <a:ext cx="4286280" cy="4007583"/>
          </a:xfrm>
        </p:spPr>
        <p:txBody>
          <a:bodyPr>
            <a:normAutofit fontScale="47500" lnSpcReduction="20000"/>
          </a:bodyPr>
          <a:lstStyle/>
          <a:p>
            <a:pPr marL="514350" indent="-514350">
              <a:lnSpc>
                <a:spcPct val="110000"/>
              </a:lnSpc>
              <a:buAutoNum type="arabicPeriod"/>
            </a:pPr>
            <a:r>
              <a:rPr lang="en-US" sz="3600" dirty="0" smtClean="0"/>
              <a:t>Everyone lawfully within the territory of a State shall, within that territory, have the right to liberty of movement and freedom to choose his residence. </a:t>
            </a:r>
          </a:p>
          <a:p>
            <a:pPr marL="514350" indent="-514350">
              <a:lnSpc>
                <a:spcPct val="110000"/>
              </a:lnSpc>
              <a:buAutoNum type="arabicPeriod"/>
            </a:pPr>
            <a:r>
              <a:rPr lang="en-US" sz="3600" dirty="0" smtClean="0"/>
              <a:t>Everyone shall be free to leave any country, including his own.</a:t>
            </a:r>
          </a:p>
          <a:p>
            <a:pPr marL="514350" indent="-514350">
              <a:lnSpc>
                <a:spcPct val="110000"/>
              </a:lnSpc>
              <a:buAutoNum type="arabicPeriod"/>
            </a:pPr>
            <a:r>
              <a:rPr lang="en-US" sz="3600" dirty="0" smtClean="0"/>
              <a:t>The above-mentioned rights shall not be subject to any restrictions </a:t>
            </a:r>
            <a:r>
              <a:rPr lang="en-US" sz="3600" dirty="0" smtClean="0">
                <a:solidFill>
                  <a:schemeClr val="accent3"/>
                </a:solidFill>
              </a:rPr>
              <a:t>except those which are provided by law, are necessary to protect national security, public order (</a:t>
            </a:r>
            <a:r>
              <a:rPr lang="en-US" sz="3600" dirty="0" err="1" smtClean="0">
                <a:solidFill>
                  <a:schemeClr val="accent3"/>
                </a:solidFill>
              </a:rPr>
              <a:t>ordre</a:t>
            </a:r>
            <a:r>
              <a:rPr lang="en-US" sz="3600" dirty="0" smtClean="0">
                <a:solidFill>
                  <a:schemeClr val="accent3"/>
                </a:solidFill>
              </a:rPr>
              <a:t> public), public health or morals or the rights and freedoms of others, and are consistent with the other rights recognized in the present Covenant</a:t>
            </a:r>
            <a:r>
              <a:rPr lang="en-US" sz="3600" dirty="0" smtClean="0"/>
              <a:t>.</a:t>
            </a:r>
          </a:p>
          <a:p>
            <a:endParaRPr lang="en-US" dirty="0"/>
          </a:p>
        </p:txBody>
      </p:sp>
      <p:sp>
        <p:nvSpPr>
          <p:cNvPr id="2" name="כותרת 1"/>
          <p:cNvSpPr>
            <a:spLocks noGrp="1"/>
          </p:cNvSpPr>
          <p:nvPr>
            <p:ph type="title"/>
          </p:nvPr>
        </p:nvSpPr>
        <p:spPr>
          <a:xfrm>
            <a:off x="301752" y="228600"/>
            <a:ext cx="8534400" cy="842946"/>
          </a:xfrm>
        </p:spPr>
        <p:txBody>
          <a:bodyPr>
            <a:normAutofit fontScale="90000"/>
          </a:bodyPr>
          <a:lstStyle/>
          <a:p>
            <a:r>
              <a:rPr lang="en-US" i="1" dirty="0" smtClean="0"/>
              <a:t>International Covenant for Civil and Political Rights (ICCPR)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טקסט 5"/>
          <p:cNvSpPr>
            <a:spLocks noGrp="1"/>
          </p:cNvSpPr>
          <p:nvPr>
            <p:ph type="body" idx="1"/>
          </p:nvPr>
        </p:nvSpPr>
        <p:spPr/>
        <p:txBody>
          <a:bodyPr/>
          <a:lstStyle/>
          <a:p>
            <a:r>
              <a:rPr sz="2400" i="1">
                <a:solidFill>
                  <a:schemeClr val="bg1"/>
                </a:solidFill>
              </a:rPr>
              <a:t>Sec. 12 Derogation </a:t>
            </a:r>
          </a:p>
          <a:p>
            <a:endParaRPr lang="en-US" dirty="0"/>
          </a:p>
        </p:txBody>
      </p:sp>
      <p:sp>
        <p:nvSpPr>
          <p:cNvPr id="7" name="מציין מיקום טקסט 6"/>
          <p:cNvSpPr>
            <a:spLocks noGrp="1"/>
          </p:cNvSpPr>
          <p:nvPr>
            <p:ph type="body" sz="half" idx="3"/>
          </p:nvPr>
        </p:nvSpPr>
        <p:spPr/>
        <p:txBody>
          <a:bodyPr/>
          <a:lstStyle/>
          <a:p>
            <a:r>
              <a:rPr lang="en-US" sz="2400" i="1" dirty="0" smtClean="0">
                <a:solidFill>
                  <a:schemeClr val="bg1"/>
                </a:solidFill>
              </a:rPr>
              <a:t>Sec. 8 Limitation </a:t>
            </a:r>
          </a:p>
          <a:p>
            <a:endParaRPr lang="en-US" dirty="0"/>
          </a:p>
        </p:txBody>
      </p:sp>
      <p:sp>
        <p:nvSpPr>
          <p:cNvPr id="3" name="מציין מיקום תוכן 2"/>
          <p:cNvSpPr>
            <a:spLocks noGrp="1"/>
          </p:cNvSpPr>
          <p:nvPr>
            <p:ph sz="quarter" idx="2"/>
          </p:nvPr>
        </p:nvSpPr>
        <p:spPr>
          <a:xfrm>
            <a:off x="142844" y="2285992"/>
            <a:ext cx="4286280" cy="4003795"/>
          </a:xfrm>
        </p:spPr>
        <p:txBody>
          <a:bodyPr>
            <a:noAutofit/>
          </a:bodyPr>
          <a:lstStyle/>
          <a:p>
            <a:pPr marL="514350" indent="-514350">
              <a:lnSpc>
                <a:spcPct val="120000"/>
              </a:lnSpc>
            </a:pPr>
            <a:r>
              <a:rPr lang="en-US" sz="1700" dirty="0" smtClean="0"/>
              <a:t>This Basic Law cannot be varied, suspended or made subject to conditions; notwithstanding, when a state of emergency exists, by virtue of a declaration under section … </a:t>
            </a:r>
            <a:r>
              <a:rPr lang="en-US" sz="1700" dirty="0" smtClean="0">
                <a:solidFill>
                  <a:schemeClr val="accent3"/>
                </a:solidFill>
              </a:rPr>
              <a:t>Emergency regulations may be enacted </a:t>
            </a:r>
            <a:r>
              <a:rPr lang="en-US" sz="1700" dirty="0" smtClean="0"/>
              <a:t>by virtue of said section to deny or restrict rights under this Basic Law, </a:t>
            </a:r>
            <a:r>
              <a:rPr lang="en-US" sz="1700" dirty="0" smtClean="0">
                <a:solidFill>
                  <a:schemeClr val="accent3"/>
                </a:solidFill>
              </a:rPr>
              <a:t>provided the denial or restriction shall be for a proper purpose and for a period and extent no greater than is required</a:t>
            </a:r>
            <a:r>
              <a:rPr lang="en-US" sz="1700" dirty="0" smtClean="0"/>
              <a:t>.</a:t>
            </a:r>
          </a:p>
          <a:p>
            <a:pPr marL="514350" indent="-514350">
              <a:lnSpc>
                <a:spcPct val="120000"/>
              </a:lnSpc>
              <a:buNone/>
            </a:pPr>
            <a:endParaRPr lang="en-US" sz="1600" dirty="0" smtClean="0"/>
          </a:p>
          <a:p>
            <a:pPr marL="514350" indent="-514350">
              <a:lnSpc>
                <a:spcPct val="120000"/>
              </a:lnSpc>
              <a:buNone/>
            </a:pPr>
            <a:endParaRPr lang="en-US" sz="1600" dirty="0" smtClean="0">
              <a:solidFill>
                <a:schemeClr val="accent3"/>
              </a:solidFill>
            </a:endParaRPr>
          </a:p>
          <a:p>
            <a:pPr>
              <a:lnSpc>
                <a:spcPct val="120000"/>
              </a:lnSpc>
            </a:pPr>
            <a:endParaRPr lang="en-US" sz="1600" dirty="0"/>
          </a:p>
        </p:txBody>
      </p:sp>
      <p:sp>
        <p:nvSpPr>
          <p:cNvPr id="8" name="מציין מיקום תוכן 7"/>
          <p:cNvSpPr>
            <a:spLocks noGrp="1"/>
          </p:cNvSpPr>
          <p:nvPr>
            <p:ph sz="quarter" idx="4"/>
          </p:nvPr>
        </p:nvSpPr>
        <p:spPr>
          <a:xfrm>
            <a:off x="4800600" y="2285992"/>
            <a:ext cx="4038600" cy="4007583"/>
          </a:xfrm>
        </p:spPr>
        <p:txBody>
          <a:bodyPr>
            <a:normAutofit/>
          </a:bodyPr>
          <a:lstStyle/>
          <a:p>
            <a:pPr marL="514350" indent="-514350">
              <a:lnSpc>
                <a:spcPct val="120000"/>
              </a:lnSpc>
            </a:pPr>
            <a:r>
              <a:rPr lang="en-US" sz="2000" dirty="0" smtClean="0"/>
              <a:t>There shall be no violation of rights under this Basic Law </a:t>
            </a:r>
            <a:r>
              <a:rPr lang="en-US" sz="2000" dirty="0" smtClean="0">
                <a:solidFill>
                  <a:schemeClr val="accent3"/>
                </a:solidFill>
              </a:rPr>
              <a:t>except by a law befitting the values of the State of Israel, enacted for a proper purpose, and to an extent no greater than is required.</a:t>
            </a:r>
            <a:endParaRPr lang="en-US" sz="2000" dirty="0"/>
          </a:p>
        </p:txBody>
      </p:sp>
      <p:sp>
        <p:nvSpPr>
          <p:cNvPr id="2" name="כותרת 1"/>
          <p:cNvSpPr>
            <a:spLocks noGrp="1"/>
          </p:cNvSpPr>
          <p:nvPr>
            <p:ph type="title"/>
          </p:nvPr>
        </p:nvSpPr>
        <p:spPr>
          <a:xfrm>
            <a:off x="301752" y="228600"/>
            <a:ext cx="8534400" cy="842946"/>
          </a:xfrm>
        </p:spPr>
        <p:txBody>
          <a:bodyPr>
            <a:noAutofit/>
          </a:bodyPr>
          <a:lstStyle/>
          <a:p>
            <a:r>
              <a:rPr lang="en-US" sz="2800" b="1" dirty="0" smtClean="0"/>
              <a:t>Example</a:t>
            </a:r>
            <a:br>
              <a:rPr lang="en-US" sz="2800" b="1" dirty="0" smtClean="0"/>
            </a:br>
            <a:r>
              <a:rPr lang="en-US" sz="2800" b="1" dirty="0" smtClean="0"/>
              <a:t>Israeli Basic Law: Human Dignity and Liberty</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842946"/>
          </a:xfrm>
        </p:spPr>
        <p:txBody>
          <a:bodyPr>
            <a:normAutofit fontScale="90000"/>
          </a:bodyPr>
          <a:lstStyle/>
          <a:p>
            <a:r>
              <a:rPr lang="en-US" dirty="0" smtClean="0"/>
              <a:t>Case Study:</a:t>
            </a:r>
            <a:br>
              <a:rPr lang="en-US" dirty="0" smtClean="0"/>
            </a:br>
            <a:r>
              <a:rPr lang="en-US" dirty="0" smtClean="0"/>
              <a:t> Increased compliance with vaccination program </a:t>
            </a:r>
            <a:endParaRPr lang="en-US" dirty="0"/>
          </a:p>
        </p:txBody>
      </p:sp>
      <p:sp>
        <p:nvSpPr>
          <p:cNvPr id="3" name="מציין מיקום תוכן 2"/>
          <p:cNvSpPr>
            <a:spLocks noGrp="1"/>
          </p:cNvSpPr>
          <p:nvPr>
            <p:ph sz="quarter" idx="1"/>
          </p:nvPr>
        </p:nvSpPr>
        <p:spPr>
          <a:xfrm>
            <a:off x="301752" y="1857364"/>
            <a:ext cx="8503920" cy="4241684"/>
          </a:xfrm>
        </p:spPr>
        <p:txBody>
          <a:bodyPr>
            <a:normAutofit/>
          </a:bodyPr>
          <a:lstStyle/>
          <a:p>
            <a:pPr>
              <a:buNone/>
            </a:pPr>
            <a:r>
              <a:rPr lang="en-US" b="1" dirty="0" smtClean="0">
                <a:solidFill>
                  <a:schemeClr val="accent4"/>
                </a:solidFill>
              </a:rPr>
              <a:t>Suggested regulatory interventions:</a:t>
            </a:r>
          </a:p>
          <a:p>
            <a:pPr>
              <a:buNone/>
            </a:pPr>
            <a:endParaRPr lang="en-US" dirty="0" smtClean="0">
              <a:solidFill>
                <a:schemeClr val="accent4"/>
              </a:solidFill>
            </a:endParaRPr>
          </a:p>
          <a:p>
            <a:r>
              <a:rPr lang="en-US" dirty="0" smtClean="0">
                <a:solidFill>
                  <a:schemeClr val="accent4"/>
                </a:solidFill>
              </a:rPr>
              <a:t>An addition to child allowance made conditional on proof of child immunization status.</a:t>
            </a:r>
          </a:p>
          <a:p>
            <a:endParaRPr lang="en-US" sz="800" dirty="0" smtClean="0">
              <a:solidFill>
                <a:schemeClr val="accent4"/>
              </a:solidFill>
            </a:endParaRPr>
          </a:p>
          <a:p>
            <a:pPr>
              <a:buNone/>
            </a:pPr>
            <a:r>
              <a:rPr lang="en-US" dirty="0" smtClean="0">
                <a:solidFill>
                  <a:schemeClr val="accent4"/>
                </a:solidFill>
              </a:rPr>
              <a:t>Or</a:t>
            </a:r>
          </a:p>
          <a:p>
            <a:endParaRPr lang="en-US" sz="800" dirty="0" smtClean="0">
              <a:solidFill>
                <a:schemeClr val="accent4"/>
              </a:solidFill>
            </a:endParaRPr>
          </a:p>
          <a:p>
            <a:r>
              <a:rPr lang="en-US" dirty="0" smtClean="0">
                <a:solidFill>
                  <a:schemeClr val="accent4"/>
                </a:solidFill>
              </a:rPr>
              <a:t>Unvaccinated </a:t>
            </a:r>
            <a:r>
              <a:rPr lang="en-US" sz="2400" dirty="0" smtClean="0">
                <a:solidFill>
                  <a:schemeClr val="accent4"/>
                </a:solidFill>
              </a:rPr>
              <a:t>(age appropriate) </a:t>
            </a:r>
            <a:r>
              <a:rPr lang="en-US" dirty="0" smtClean="0">
                <a:solidFill>
                  <a:schemeClr val="accent4"/>
                </a:solidFill>
              </a:rPr>
              <a:t>children be restricted from entry into public education system.</a:t>
            </a:r>
            <a:endParaRPr lang="en-US" dirty="0">
              <a:solidFill>
                <a:schemeClr val="accent4"/>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842946"/>
          </a:xfrm>
        </p:spPr>
        <p:txBody>
          <a:bodyPr>
            <a:normAutofit fontScale="90000"/>
          </a:bodyPr>
          <a:lstStyle/>
          <a:p>
            <a:r>
              <a:rPr lang="en-US" dirty="0" smtClean="0"/>
              <a:t>The Balancing scheme:</a:t>
            </a:r>
            <a:br>
              <a:rPr lang="en-US" dirty="0" smtClean="0"/>
            </a:br>
            <a:r>
              <a:rPr lang="en-US" dirty="0" smtClean="0"/>
              <a:t>Common terms for infringement</a:t>
            </a:r>
            <a:endParaRPr lang="en-US" dirty="0"/>
          </a:p>
        </p:txBody>
      </p:sp>
      <p:sp>
        <p:nvSpPr>
          <p:cNvPr id="3" name="מציין מיקום תוכן 2"/>
          <p:cNvSpPr>
            <a:spLocks noGrp="1"/>
          </p:cNvSpPr>
          <p:nvPr>
            <p:ph sz="quarter" idx="1"/>
          </p:nvPr>
        </p:nvSpPr>
        <p:spPr>
          <a:xfrm>
            <a:off x="301752" y="1527048"/>
            <a:ext cx="8503920" cy="4830910"/>
          </a:xfrm>
        </p:spPr>
        <p:txBody>
          <a:bodyPr>
            <a:normAutofit/>
          </a:bodyPr>
          <a:lstStyle/>
          <a:p>
            <a:pPr marL="514350" indent="-514350">
              <a:buFont typeface="+mj-lt"/>
              <a:buAutoNum type="arabicPeriod"/>
            </a:pPr>
            <a:r>
              <a:rPr lang="en-US" b="1" dirty="0" smtClean="0"/>
              <a:t>In accordance with law</a:t>
            </a:r>
          </a:p>
          <a:p>
            <a:pPr marL="514350" indent="-514350">
              <a:buNone/>
            </a:pPr>
            <a:endParaRPr lang="en-US" sz="800" dirty="0" smtClean="0"/>
          </a:p>
          <a:p>
            <a:pPr marL="731520" lvl="1" indent="-457200"/>
            <a:r>
              <a:rPr lang="en-US" dirty="0" smtClean="0"/>
              <a:t>By the appropriate authority;</a:t>
            </a:r>
          </a:p>
          <a:p>
            <a:pPr marL="1005840" lvl="2" indent="-457200"/>
            <a:r>
              <a:rPr lang="en-US" dirty="0" smtClean="0"/>
              <a:t>Either directly by the Legislative Branch (not the executive branch), or based on its explicit authorization. </a:t>
            </a:r>
          </a:p>
          <a:p>
            <a:pPr marL="1005840" lvl="2" indent="-457200"/>
            <a:endParaRPr lang="en-US" sz="800" dirty="0" smtClean="0"/>
          </a:p>
          <a:p>
            <a:pPr marL="731520" lvl="1" indent="-457200"/>
            <a:r>
              <a:rPr lang="en-US" dirty="0" smtClean="0"/>
              <a:t>Has to be specifically drawn;</a:t>
            </a:r>
          </a:p>
          <a:p>
            <a:pPr marL="1005840" lvl="2" indent="-457200"/>
            <a:r>
              <a:rPr lang="en-US" dirty="0" smtClean="0"/>
              <a:t>The infringement must be spelled out.</a:t>
            </a:r>
          </a:p>
          <a:p>
            <a:pPr marL="1005840" lvl="2" indent="-457200"/>
            <a:endParaRPr lang="en-US" sz="800" dirty="0" smtClean="0"/>
          </a:p>
          <a:p>
            <a:pPr marL="1005840" lvl="2" indent="-457200"/>
            <a:endParaRPr lang="en-US" sz="800" dirty="0" smtClean="0"/>
          </a:p>
          <a:p>
            <a:pPr marL="731520" lvl="1" indent="-457200"/>
            <a:r>
              <a:rPr lang="en-US" dirty="0" smtClean="0"/>
              <a:t>Applied generally and not solely to an individual case.</a:t>
            </a:r>
          </a:p>
          <a:p>
            <a:pPr marL="731520" lvl="1" indent="-457200"/>
            <a:endParaRPr lang="en-US" dirty="0" smtClean="0"/>
          </a:p>
          <a:p>
            <a:pPr marL="731520" lvl="1" indent="-457200"/>
            <a:r>
              <a:rPr lang="en-US" dirty="0" smtClean="0"/>
              <a:t>Subject to review.</a:t>
            </a:r>
          </a:p>
          <a:p>
            <a:pPr marL="731520" lvl="1" indent="-457200"/>
            <a:endParaRPr lang="en-US" dirty="0" smtClean="0"/>
          </a:p>
          <a:p>
            <a:pPr marL="731520" lvl="1" indent="-457200"/>
            <a:endParaRPr lang="en-US" dirty="0" smtClean="0"/>
          </a:p>
          <a:p>
            <a:pPr marL="731520" lvl="1" indent="-457200"/>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אזרחי">
  <a:themeElements>
    <a:clrScheme name="היבט">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אזרחי">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אזרחי">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6601</TotalTime>
  <Words>982</Words>
  <Application>Microsoft Office PowerPoint</Application>
  <PresentationFormat>On-screen Show (4:3)</PresentationFormat>
  <Paragraphs>144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אזרחי</vt:lpstr>
      <vt:lpstr>Balancing Public interests  and Human Rights</vt:lpstr>
      <vt:lpstr>The basic assertion</vt:lpstr>
      <vt:lpstr>rights that might be infringed upon</vt:lpstr>
      <vt:lpstr>PowerPoint Presentation</vt:lpstr>
      <vt:lpstr>Balancing schemes</vt:lpstr>
      <vt:lpstr>International Covenant for Civil and Political Rights (ICCPR)</vt:lpstr>
      <vt:lpstr>Example Israeli Basic Law: Human Dignity and Liberty</vt:lpstr>
      <vt:lpstr>Case Study:  Increased compliance with vaccination program </vt:lpstr>
      <vt:lpstr>The Balancing scheme: Common terms for infringement</vt:lpstr>
      <vt:lpstr>PowerPoint Presentation</vt:lpstr>
      <vt:lpstr>PowerPoint Presentation</vt:lpstr>
      <vt:lpstr>PowerPoint Presentation</vt:lpstr>
      <vt:lpstr>PowerPoint Presentation</vt:lpstr>
      <vt:lpstr>PowerPoint Presentation</vt:lpstr>
      <vt:lpstr>Public Health Law v. HRPC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The legal balance Between the public’s health and individual rights</dc:title>
  <dc:creator>User</dc:creator>
  <cp:lastModifiedBy>Owner</cp:lastModifiedBy>
  <cp:revision>189</cp:revision>
  <dcterms:created xsi:type="dcterms:W3CDTF">2015-11-04T14:08:54Z</dcterms:created>
  <dcterms:modified xsi:type="dcterms:W3CDTF">2016-07-18T12:05:31Z</dcterms:modified>
</cp:coreProperties>
</file>