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5" r:id="rId2"/>
    <p:sldId id="278" r:id="rId3"/>
    <p:sldId id="287" r:id="rId4"/>
    <p:sldId id="288" r:id="rId5"/>
    <p:sldId id="297" r:id="rId6"/>
    <p:sldId id="289" r:id="rId7"/>
    <p:sldId id="290" r:id="rId8"/>
    <p:sldId id="291" r:id="rId9"/>
    <p:sldId id="292" r:id="rId10"/>
    <p:sldId id="293" r:id="rId11"/>
    <p:sldId id="294" r:id="rId12"/>
    <p:sldId id="295" r:id="rId13"/>
    <p:sldId id="296" r:id="rId1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1DEEB"/>
    <a:srgbClr val="8CADCE"/>
    <a:srgbClr val="FFFF66"/>
    <a:srgbClr val="FFC993"/>
    <a:srgbClr val="FFD7AF"/>
    <a:srgbClr val="748ED6"/>
    <a:srgbClr val="FFFFFF"/>
    <a:srgbClr val="2A4E8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368" autoAdjust="0"/>
    <p:restoredTop sz="98098" autoAdjust="0"/>
  </p:normalViewPr>
  <p:slideViewPr>
    <p:cSldViewPr>
      <p:cViewPr>
        <p:scale>
          <a:sx n="75" d="100"/>
          <a:sy n="75" d="100"/>
        </p:scale>
        <p:origin x="-1380" y="36"/>
      </p:cViewPr>
      <p:guideLst>
        <p:guide orient="horz" pos="2001"/>
        <p:guide orient="horz" pos="935"/>
        <p:guide orient="horz" pos="164"/>
        <p:guide orient="horz" pos="3884"/>
        <p:guide orient="horz" pos="1207"/>
        <p:guide pos="476"/>
        <p:guide pos="5511"/>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1440" y="-90"/>
      </p:cViewPr>
      <p:guideLst>
        <p:guide orient="horz" pos="2880"/>
        <p:guide pos="2160"/>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99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399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1018B9B-63E2-45DA-917C-1AF06AB656BE}"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3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536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3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1AF717B-754A-4FFB-BE6F-2FB013A98CF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9AA3340-4C84-44A4-B0CF-5789B3D4682B}" type="slidenum">
              <a:rPr lang="en-GB" smtClean="0"/>
              <a:pPr/>
              <a:t>1</a:t>
            </a:fld>
            <a:endParaRPr lang="en-GB" smtClean="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151672E7-BBE9-4BCF-BAB4-FB27A58B4564}" type="slidenum">
              <a:rPr lang="en-GB" smtClean="0"/>
              <a:pPr/>
              <a:t>10</a:t>
            </a:fld>
            <a:endParaRPr lang="en-GB" smtClean="0"/>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4AA8CBB-F9B7-4CB7-B870-A819BCD56396}" type="slidenum">
              <a:rPr lang="en-GB" smtClean="0"/>
              <a:pPr/>
              <a:t>11</a:t>
            </a:fld>
            <a:endParaRPr lang="en-GB" smtClean="0"/>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8EEF1CA4-9377-4915-AD2E-4BE372CAC014}" type="slidenum">
              <a:rPr lang="en-GB" smtClean="0"/>
              <a:pPr/>
              <a:t>12</a:t>
            </a:fld>
            <a:endParaRPr lang="en-GB" smtClean="0"/>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C13A1E71-0C6A-4141-A030-03005EB2B47D}" type="slidenum">
              <a:rPr lang="en-GB" smtClean="0"/>
              <a:pPr/>
              <a:t>13</a:t>
            </a:fld>
            <a:endParaRPr lang="en-GB" smtClean="0"/>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2F483376-644B-4363-9E5F-950DD9BB2BA6}" type="slidenum">
              <a:rPr lang="en-GB" smtClean="0"/>
              <a:pPr/>
              <a:t>2</a:t>
            </a:fld>
            <a:endParaRPr lang="en-GB" smtClean="0"/>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86FE0F84-50CA-4694-BACC-39F0DFF58CE9}" type="slidenum">
              <a:rPr lang="en-GB" smtClean="0"/>
              <a:pPr/>
              <a:t>3</a:t>
            </a:fld>
            <a:endParaRPr lang="en-GB" smtClean="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D933B79E-18E3-4A98-BFB7-3B892FEFAB83}" type="slidenum">
              <a:rPr lang="en-GB" smtClean="0"/>
              <a:pPr/>
              <a:t>4</a:t>
            </a:fld>
            <a:endParaRPr lang="en-GB" smtClean="0"/>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BA317CE9-434C-4946-AD66-741BF093F593}" type="slidenum">
              <a:rPr lang="en-GB" smtClean="0"/>
              <a:pPr/>
              <a:t>5</a:t>
            </a:fld>
            <a:endParaRPr lang="en-GB"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3E42F74D-993D-4EE4-AED8-670B4E4C54E6}" type="slidenum">
              <a:rPr lang="en-GB" smtClean="0"/>
              <a:pPr/>
              <a:t>6</a:t>
            </a:fld>
            <a:endParaRPr lang="en-GB" smtClean="0"/>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B10A9CD-6A41-4CB0-A8C9-E3B513A95B6B}" type="slidenum">
              <a:rPr lang="en-GB" smtClean="0"/>
              <a:pPr/>
              <a:t>7</a:t>
            </a:fld>
            <a:endParaRPr lang="en-GB" smtClean="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D934F4C1-394C-494D-B124-D8CFB4484FA6}" type="slidenum">
              <a:rPr lang="en-GB" smtClean="0"/>
              <a:pPr/>
              <a:t>8</a:t>
            </a:fld>
            <a:endParaRPr lang="en-GB" smtClean="0"/>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D1BA1560-D4C1-41A4-8A12-F58303FC507D}" type="slidenum">
              <a:rPr lang="en-GB" smtClean="0"/>
              <a:pPr/>
              <a:t>9</a:t>
            </a:fld>
            <a:endParaRPr lang="en-GB" smtClean="0"/>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u-RU"/>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043113" cy="6445250"/>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576263" y="152400"/>
            <a:ext cx="5976937" cy="6445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76263" y="152400"/>
            <a:ext cx="8172450" cy="1296988"/>
          </a:xfrm>
        </p:spPr>
        <p:txBody>
          <a:bodyPr/>
          <a:lstStyle/>
          <a:p>
            <a:r>
              <a:rPr lang="en-US" smtClean="0"/>
              <a:t>Click to edit Master title style</a:t>
            </a:r>
            <a:endParaRPr lang="ru-RU"/>
          </a:p>
        </p:txBody>
      </p:sp>
      <p:sp>
        <p:nvSpPr>
          <p:cNvPr id="3" name="Table Placeholder 2"/>
          <p:cNvSpPr>
            <a:spLocks noGrp="1"/>
          </p:cNvSpPr>
          <p:nvPr>
            <p:ph type="tbl" idx="1"/>
          </p:nvPr>
        </p:nvSpPr>
        <p:spPr>
          <a:xfrm>
            <a:off x="611188" y="1700213"/>
            <a:ext cx="8137525" cy="4897437"/>
          </a:xfrm>
        </p:spPr>
        <p:txBody>
          <a:bodyPr/>
          <a:lstStyle/>
          <a:p>
            <a:pPr lvl="0"/>
            <a:endParaRPr lang="ru-RU" noProof="0" smtClean="0"/>
          </a:p>
        </p:txBody>
      </p:sp>
    </p:spTree>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6263" y="152400"/>
            <a:ext cx="8172450" cy="1296988"/>
          </a:xfrm>
        </p:spPr>
        <p:txBody>
          <a:bodyPr/>
          <a:lstStyle/>
          <a:p>
            <a:r>
              <a:rPr lang="en-US" smtClean="0"/>
              <a:t>Click to edit Master title style</a:t>
            </a:r>
            <a:endParaRPr lang="ru-RU"/>
          </a:p>
        </p:txBody>
      </p:sp>
      <p:sp>
        <p:nvSpPr>
          <p:cNvPr id="3" name="Text Placeholder 2"/>
          <p:cNvSpPr>
            <a:spLocks noGrp="1"/>
          </p:cNvSpPr>
          <p:nvPr>
            <p:ph type="body" sz="half" idx="1"/>
          </p:nvPr>
        </p:nvSpPr>
        <p:spPr>
          <a:xfrm>
            <a:off x="611188" y="1700213"/>
            <a:ext cx="3992562" cy="4897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756150" y="1700213"/>
            <a:ext cx="3992563" cy="48974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611188" y="1700213"/>
            <a:ext cx="3992562"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756150" y="1700213"/>
            <a:ext cx="3992563" cy="4897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surf-turf-small"/>
          <p:cNvPicPr>
            <a:picLocks noChangeAspect="1" noChangeArrowheads="1"/>
          </p:cNvPicPr>
          <p:nvPr userDrawn="1"/>
        </p:nvPicPr>
        <p:blipFill>
          <a:blip r:embed="rId15"/>
          <a:srcRect l="1941" b="1437"/>
          <a:stretch>
            <a:fillRect/>
          </a:stretch>
        </p:blipFill>
        <p:spPr bwMode="auto">
          <a:xfrm>
            <a:off x="0" y="0"/>
            <a:ext cx="9144000"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576263" y="152400"/>
            <a:ext cx="8172450" cy="12969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611188" y="1700213"/>
            <a:ext cx="8137525" cy="4897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wipe dir="r"/>
  </p:transition>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Arial" charset="0"/>
          <a:cs typeface="Arial" charset="0"/>
        </a:defRPr>
      </a:lvl2pPr>
      <a:lvl3pPr algn="ctr" rtl="0" eaLnBrk="0" fontAlgn="base" hangingPunct="0">
        <a:spcBef>
          <a:spcPct val="0"/>
        </a:spcBef>
        <a:spcAft>
          <a:spcPct val="0"/>
        </a:spcAft>
        <a:defRPr sz="4000" b="1">
          <a:solidFill>
            <a:schemeClr val="tx2"/>
          </a:solidFill>
          <a:latin typeface="Arial" charset="0"/>
          <a:cs typeface="Arial" charset="0"/>
        </a:defRPr>
      </a:lvl3pPr>
      <a:lvl4pPr algn="ctr" rtl="0" eaLnBrk="0" fontAlgn="base" hangingPunct="0">
        <a:spcBef>
          <a:spcPct val="0"/>
        </a:spcBef>
        <a:spcAft>
          <a:spcPct val="0"/>
        </a:spcAft>
        <a:defRPr sz="4000" b="1">
          <a:solidFill>
            <a:schemeClr val="tx2"/>
          </a:solidFill>
          <a:latin typeface="Arial" charset="0"/>
          <a:cs typeface="Arial" charset="0"/>
        </a:defRPr>
      </a:lvl4pPr>
      <a:lvl5pPr algn="ctr" rtl="0" eaLnBrk="0" fontAlgn="base" hangingPunct="0">
        <a:spcBef>
          <a:spcPct val="0"/>
        </a:spcBef>
        <a:spcAft>
          <a:spcPct val="0"/>
        </a:spcAft>
        <a:defRPr sz="4000" b="1">
          <a:solidFill>
            <a:schemeClr val="tx2"/>
          </a:solidFill>
          <a:latin typeface="Arial" charset="0"/>
          <a:cs typeface="Arial" charset="0"/>
        </a:defRPr>
      </a:lvl5pPr>
      <a:lvl6pPr marL="457200" algn="ctr" rtl="0" fontAlgn="base">
        <a:spcBef>
          <a:spcPct val="0"/>
        </a:spcBef>
        <a:spcAft>
          <a:spcPct val="0"/>
        </a:spcAft>
        <a:defRPr sz="4000" b="1">
          <a:solidFill>
            <a:schemeClr val="tx2"/>
          </a:solidFill>
          <a:latin typeface="Arial" charset="0"/>
          <a:cs typeface="Arial" charset="0"/>
        </a:defRPr>
      </a:lvl6pPr>
      <a:lvl7pPr marL="914400" algn="ctr" rtl="0" fontAlgn="base">
        <a:spcBef>
          <a:spcPct val="0"/>
        </a:spcBef>
        <a:spcAft>
          <a:spcPct val="0"/>
        </a:spcAft>
        <a:defRPr sz="4000" b="1">
          <a:solidFill>
            <a:schemeClr val="tx2"/>
          </a:solidFill>
          <a:latin typeface="Arial" charset="0"/>
          <a:cs typeface="Arial" charset="0"/>
        </a:defRPr>
      </a:lvl7pPr>
      <a:lvl8pPr marL="1371600" algn="ctr" rtl="0" fontAlgn="base">
        <a:spcBef>
          <a:spcPct val="0"/>
        </a:spcBef>
        <a:spcAft>
          <a:spcPct val="0"/>
        </a:spcAft>
        <a:defRPr sz="4000" b="1">
          <a:solidFill>
            <a:schemeClr val="tx2"/>
          </a:solidFill>
          <a:latin typeface="Arial" charset="0"/>
          <a:cs typeface="Arial" charset="0"/>
        </a:defRPr>
      </a:lvl8pPr>
      <a:lvl9pPr marL="1828800" algn="ctr" rtl="0" fontAlgn="base">
        <a:spcBef>
          <a:spcPct val="0"/>
        </a:spcBef>
        <a:spcAft>
          <a:spcPct val="0"/>
        </a:spcAft>
        <a:defRPr sz="40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cs typeface="+mn-cs"/>
        </a:defRPr>
      </a:lvl2pPr>
      <a:lvl3pPr marL="1143000" indent="-228600" algn="l" rtl="0" eaLnBrk="0" fontAlgn="base" hangingPunct="0">
        <a:spcBef>
          <a:spcPct val="20000"/>
        </a:spcBef>
        <a:spcAft>
          <a:spcPct val="0"/>
        </a:spcAft>
        <a:buChar char="•"/>
        <a:defRPr sz="2400" b="1">
          <a:solidFill>
            <a:schemeClr val="tx1"/>
          </a:solidFill>
          <a:latin typeface="+mn-lt"/>
          <a:cs typeface="+mn-cs"/>
        </a:defRPr>
      </a:lvl3pPr>
      <a:lvl4pPr marL="1600200" indent="-228600" algn="l" rtl="0" eaLnBrk="0" fontAlgn="base" hangingPunct="0">
        <a:spcBef>
          <a:spcPct val="20000"/>
        </a:spcBef>
        <a:spcAft>
          <a:spcPct val="0"/>
        </a:spcAft>
        <a:buChar char="–"/>
        <a:defRPr sz="2000" b="1">
          <a:solidFill>
            <a:schemeClr val="tx1"/>
          </a:solidFill>
          <a:latin typeface="+mn-lt"/>
          <a:cs typeface="+mn-cs"/>
        </a:defRPr>
      </a:lvl4pPr>
      <a:lvl5pPr marL="2057400" indent="-228600" algn="l" rtl="0" eaLnBrk="0" fontAlgn="base" hangingPunct="0">
        <a:spcBef>
          <a:spcPct val="20000"/>
        </a:spcBef>
        <a:spcAft>
          <a:spcPct val="0"/>
        </a:spcAft>
        <a:buChar char="»"/>
        <a:defRPr sz="2000" b="1">
          <a:solidFill>
            <a:schemeClr val="tx1"/>
          </a:solidFill>
          <a:latin typeface="+mn-lt"/>
          <a:cs typeface="+mn-cs"/>
        </a:defRPr>
      </a:lvl5pPr>
      <a:lvl6pPr marL="2514600" indent="-228600" algn="l" rtl="0" fontAlgn="base">
        <a:spcBef>
          <a:spcPct val="20000"/>
        </a:spcBef>
        <a:spcAft>
          <a:spcPct val="0"/>
        </a:spcAft>
        <a:buChar char="»"/>
        <a:defRPr sz="2000" b="1">
          <a:solidFill>
            <a:schemeClr val="tx1"/>
          </a:solidFill>
          <a:latin typeface="+mn-lt"/>
          <a:cs typeface="+mn-cs"/>
        </a:defRPr>
      </a:lvl6pPr>
      <a:lvl7pPr marL="2971800" indent="-228600" algn="l" rtl="0" fontAlgn="base">
        <a:spcBef>
          <a:spcPct val="20000"/>
        </a:spcBef>
        <a:spcAft>
          <a:spcPct val="0"/>
        </a:spcAft>
        <a:buChar char="»"/>
        <a:defRPr sz="2000" b="1">
          <a:solidFill>
            <a:schemeClr val="tx1"/>
          </a:solidFill>
          <a:latin typeface="+mn-lt"/>
          <a:cs typeface="+mn-cs"/>
        </a:defRPr>
      </a:lvl7pPr>
      <a:lvl8pPr marL="3429000" indent="-228600" algn="l" rtl="0" fontAlgn="base">
        <a:spcBef>
          <a:spcPct val="20000"/>
        </a:spcBef>
        <a:spcAft>
          <a:spcPct val="0"/>
        </a:spcAft>
        <a:buChar char="»"/>
        <a:defRPr sz="2000" b="1">
          <a:solidFill>
            <a:schemeClr val="tx1"/>
          </a:solidFill>
          <a:latin typeface="+mn-lt"/>
          <a:cs typeface="+mn-cs"/>
        </a:defRPr>
      </a:lvl8pPr>
      <a:lvl9pPr marL="3886200" indent="-228600" algn="l" rtl="0" fontAlgn="base">
        <a:spcBef>
          <a:spcPct val="20000"/>
        </a:spcBef>
        <a:spcAft>
          <a:spcPct val="0"/>
        </a:spcAft>
        <a:buChar char="»"/>
        <a:defRPr sz="2000" b="1">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685800" y="508000"/>
            <a:ext cx="7772400" cy="1978025"/>
          </a:xfrm>
        </p:spPr>
        <p:txBody>
          <a:bodyPr/>
          <a:lstStyle/>
          <a:p>
            <a:pPr eaLnBrk="1" hangingPunct="1"/>
            <a:r>
              <a:rPr lang="en-US" sz="6000" smtClean="0"/>
              <a:t>Human Rights and Patient Care</a:t>
            </a:r>
            <a:endParaRPr lang="en-GB" sz="6000" smtClean="0"/>
          </a:p>
        </p:txBody>
      </p:sp>
      <p:sp>
        <p:nvSpPr>
          <p:cNvPr id="2051" name="Rectangle 5"/>
          <p:cNvSpPr>
            <a:spLocks noGrp="1" noChangeArrowheads="1"/>
          </p:cNvSpPr>
          <p:nvPr>
            <p:ph type="subTitle" idx="1"/>
          </p:nvPr>
        </p:nvSpPr>
        <p:spPr>
          <a:xfrm>
            <a:off x="250825" y="4005263"/>
            <a:ext cx="8677275" cy="1152525"/>
          </a:xfrm>
        </p:spPr>
        <p:txBody>
          <a:bodyPr/>
          <a:lstStyle/>
          <a:p>
            <a:pPr algn="r" eaLnBrk="1" hangingPunct="1"/>
            <a:r>
              <a:rPr lang="en-GB" sz="3600" i="1" smtClean="0"/>
              <a:t>Anahit Harutyunyan</a:t>
            </a:r>
          </a:p>
          <a:p>
            <a:pPr algn="r" eaLnBrk="1" hangingPunct="1"/>
            <a:r>
              <a:rPr lang="en-GB" sz="3600" i="1" smtClean="0"/>
              <a:t>Armenia</a:t>
            </a:r>
          </a:p>
          <a:p>
            <a:pPr eaLnBrk="1" hangingPunct="1"/>
            <a:endParaRPr lang="en-GB" sz="3600" smtClean="0"/>
          </a:p>
        </p:txBody>
      </p:sp>
      <p:pic>
        <p:nvPicPr>
          <p:cNvPr id="2052" name="Picture 5" descr="C:\Users\comp\Desktop\Patient Rights.png"/>
          <p:cNvPicPr>
            <a:picLocks noChangeAspect="1" noChangeArrowheads="1"/>
          </p:cNvPicPr>
          <p:nvPr/>
        </p:nvPicPr>
        <p:blipFill>
          <a:blip r:embed="rId3"/>
          <a:srcRect/>
          <a:stretch>
            <a:fillRect/>
          </a:stretch>
        </p:blipFill>
        <p:spPr bwMode="auto">
          <a:xfrm>
            <a:off x="0" y="2917825"/>
            <a:ext cx="4060825" cy="34575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76263" y="152400"/>
            <a:ext cx="8172450" cy="1049338"/>
          </a:xfrm>
        </p:spPr>
        <p:txBody>
          <a:bodyPr/>
          <a:lstStyle/>
          <a:p>
            <a:pPr algn="l" eaLnBrk="1" hangingPunct="1"/>
            <a:r>
              <a:rPr lang="en-GB" sz="3600" smtClean="0"/>
              <a:t>6. HIV/AIDS AND</a:t>
            </a:r>
            <a:br>
              <a:rPr lang="en-GB" sz="3600" smtClean="0"/>
            </a:br>
            <a:r>
              <a:rPr lang="en-GB" sz="3600" smtClean="0"/>
              <a:t>    HUMAN RIGHTS</a:t>
            </a:r>
            <a:endParaRPr lang="en-US" sz="3600" smtClean="0"/>
          </a:p>
        </p:txBody>
      </p:sp>
      <p:sp>
        <p:nvSpPr>
          <p:cNvPr id="11267" name="Rectangle 3"/>
          <p:cNvSpPr>
            <a:spLocks noGrp="1" noChangeArrowheads="1"/>
          </p:cNvSpPr>
          <p:nvPr>
            <p:ph type="body" idx="1"/>
          </p:nvPr>
        </p:nvSpPr>
        <p:spPr>
          <a:xfrm>
            <a:off x="811213" y="1274763"/>
            <a:ext cx="7937500" cy="5322887"/>
          </a:xfrm>
        </p:spPr>
        <p:txBody>
          <a:bodyPr/>
          <a:lstStyle/>
          <a:p>
            <a:pPr algn="r" eaLnBrk="1" hangingPunct="1">
              <a:buFontTx/>
              <a:buNone/>
            </a:pPr>
            <a:endParaRPr lang="en-US" sz="1800" i="1" smtClean="0"/>
          </a:p>
          <a:p>
            <a:pPr algn="just" eaLnBrk="1" hangingPunct="1">
              <a:buFontTx/>
              <a:buNone/>
            </a:pPr>
            <a:r>
              <a:rPr lang="en-US" sz="2800" i="1" smtClean="0"/>
              <a:t>The basic rights of people living with</a:t>
            </a:r>
          </a:p>
          <a:p>
            <a:pPr algn="just" eaLnBrk="1" hangingPunct="1">
              <a:buFontTx/>
              <a:buNone/>
            </a:pPr>
            <a:r>
              <a:rPr lang="en-US" sz="2800" i="1" smtClean="0"/>
              <a:t> HIV/AIDS:  </a:t>
            </a:r>
          </a:p>
          <a:p>
            <a:pPr algn="just" eaLnBrk="1" hangingPunct="1"/>
            <a:r>
              <a:rPr lang="en-US" sz="2400" smtClean="0"/>
              <a:t>Liberty, autonomy, security of the person and freedom of movement;</a:t>
            </a:r>
          </a:p>
          <a:p>
            <a:pPr algn="just" eaLnBrk="1" hangingPunct="1"/>
            <a:r>
              <a:rPr lang="en-US" sz="2400" smtClean="0"/>
              <a:t>HIV Testing: no person may be tested for HIV infection without his or her free and informed consent;</a:t>
            </a:r>
          </a:p>
          <a:p>
            <a:pPr algn="just" eaLnBrk="1" hangingPunct="1"/>
            <a:r>
              <a:rPr lang="en-US" sz="2400" smtClean="0"/>
              <a:t>Informed consent, pre- and post- HIV test counseling;</a:t>
            </a:r>
          </a:p>
          <a:p>
            <a:pPr algn="just" eaLnBrk="1" hangingPunct="1"/>
            <a:r>
              <a:rPr lang="en-US" sz="2400" smtClean="0"/>
              <a:t>Health and support services, public benefits, medical schemes and insurance;</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76263" y="152400"/>
            <a:ext cx="8172450" cy="1049338"/>
          </a:xfrm>
        </p:spPr>
        <p:txBody>
          <a:bodyPr/>
          <a:lstStyle/>
          <a:p>
            <a:pPr algn="l" eaLnBrk="1" hangingPunct="1"/>
            <a:r>
              <a:rPr lang="en-GB" sz="3600" smtClean="0"/>
              <a:t>7. SEXUAL HEALTH</a:t>
            </a:r>
            <a:br>
              <a:rPr lang="en-GB" sz="3600" smtClean="0"/>
            </a:br>
            <a:r>
              <a:rPr lang="en-GB" sz="3600" smtClean="0"/>
              <a:t>    AND HUMAN RIGHTS (1) </a:t>
            </a:r>
            <a:endParaRPr lang="en-US" sz="3600" smtClean="0"/>
          </a:p>
        </p:txBody>
      </p:sp>
      <p:sp>
        <p:nvSpPr>
          <p:cNvPr id="12291" name="Rectangle 3"/>
          <p:cNvSpPr>
            <a:spLocks noGrp="1" noChangeArrowheads="1"/>
          </p:cNvSpPr>
          <p:nvPr>
            <p:ph type="body" idx="1"/>
          </p:nvPr>
        </p:nvSpPr>
        <p:spPr>
          <a:xfrm>
            <a:off x="263525" y="1092200"/>
            <a:ext cx="8616950" cy="5505450"/>
          </a:xfrm>
        </p:spPr>
        <p:txBody>
          <a:bodyPr/>
          <a:lstStyle/>
          <a:p>
            <a:pPr algn="r" eaLnBrk="1" hangingPunct="1">
              <a:buFontTx/>
              <a:buNone/>
            </a:pPr>
            <a:endParaRPr lang="en-US" sz="1800" i="1" smtClean="0"/>
          </a:p>
          <a:p>
            <a:pPr algn="just" eaLnBrk="1" hangingPunct="1">
              <a:buFontTx/>
              <a:buNone/>
            </a:pPr>
            <a:r>
              <a:rPr lang="en-US" sz="2400" smtClean="0"/>
              <a:t>    </a:t>
            </a:r>
            <a:r>
              <a:rPr lang="en-US" sz="2200" smtClean="0"/>
              <a:t>Sexual health is the most important component of human health. </a:t>
            </a:r>
          </a:p>
          <a:p>
            <a:pPr algn="just" eaLnBrk="1" hangingPunct="1">
              <a:buFontTx/>
              <a:buNone/>
            </a:pPr>
            <a:r>
              <a:rPr lang="en-US" sz="2200" smtClean="0"/>
              <a:t>    Sexual rights are human rights related to sexuality. The ten sexual rights are:</a:t>
            </a:r>
          </a:p>
          <a:p>
            <a:pPr algn="just" eaLnBrk="1" hangingPunct="1"/>
            <a:r>
              <a:rPr lang="en-US" sz="2200" smtClean="0"/>
              <a:t>Right to equality, equal protection of the law and freedom from all forms of discrimination based</a:t>
            </a:r>
          </a:p>
          <a:p>
            <a:pPr algn="just" eaLnBrk="1" hangingPunct="1">
              <a:buFontTx/>
              <a:buNone/>
            </a:pPr>
            <a:r>
              <a:rPr lang="en-US" sz="2200" smtClean="0"/>
              <a:t>    on sex, sexuality or gender</a:t>
            </a:r>
          </a:p>
          <a:p>
            <a:pPr algn="just" eaLnBrk="1" hangingPunct="1"/>
            <a:r>
              <a:rPr lang="en-US" sz="2200" smtClean="0"/>
              <a:t>The right to participation for all persons,</a:t>
            </a:r>
          </a:p>
          <a:p>
            <a:pPr algn="just" eaLnBrk="1" hangingPunct="1">
              <a:buFontTx/>
              <a:buNone/>
            </a:pPr>
            <a:r>
              <a:rPr lang="en-US" sz="2200" smtClean="0"/>
              <a:t>     regardless of sex, sexuality or gender</a:t>
            </a:r>
          </a:p>
          <a:p>
            <a:pPr eaLnBrk="1" hangingPunct="1"/>
            <a:r>
              <a:rPr lang="en-US" sz="2200" smtClean="0"/>
              <a:t>The rights to life, liberty, security of the</a:t>
            </a:r>
          </a:p>
          <a:p>
            <a:pPr eaLnBrk="1" hangingPunct="1">
              <a:buFontTx/>
              <a:buNone/>
            </a:pPr>
            <a:r>
              <a:rPr lang="en-US" sz="2200" smtClean="0"/>
              <a:t>     person and bodily integrity</a:t>
            </a:r>
          </a:p>
          <a:p>
            <a:pPr eaLnBrk="1" hangingPunct="1"/>
            <a:r>
              <a:rPr lang="en-US" sz="2200" smtClean="0"/>
              <a:t>Right to privacy</a:t>
            </a:r>
          </a:p>
        </p:txBody>
      </p:sp>
      <p:pic>
        <p:nvPicPr>
          <p:cNvPr id="12292" name="Picture 7" descr="C:\Users\comp\Desktop\images (5).jpg"/>
          <p:cNvPicPr>
            <a:picLocks noChangeAspect="1" noChangeArrowheads="1"/>
          </p:cNvPicPr>
          <p:nvPr/>
        </p:nvPicPr>
        <p:blipFill>
          <a:blip r:embed="rId3"/>
          <a:srcRect/>
          <a:stretch>
            <a:fillRect/>
          </a:stretch>
        </p:blipFill>
        <p:spPr bwMode="auto">
          <a:xfrm>
            <a:off x="6069013" y="3465513"/>
            <a:ext cx="2884487" cy="2847975"/>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6263" y="152400"/>
            <a:ext cx="8172450" cy="1049338"/>
          </a:xfrm>
        </p:spPr>
        <p:txBody>
          <a:bodyPr/>
          <a:lstStyle/>
          <a:p>
            <a:pPr algn="l" eaLnBrk="1" hangingPunct="1"/>
            <a:r>
              <a:rPr lang="en-GB" sz="3600" smtClean="0"/>
              <a:t>7. SEXUAL HEALTH</a:t>
            </a:r>
            <a:br>
              <a:rPr lang="en-GB" sz="3600" smtClean="0"/>
            </a:br>
            <a:r>
              <a:rPr lang="en-GB" sz="3600" smtClean="0"/>
              <a:t>    AND HUMAN RIGHTS (2)</a:t>
            </a:r>
            <a:endParaRPr lang="en-US" sz="3600" smtClean="0"/>
          </a:p>
        </p:txBody>
      </p:sp>
      <p:sp>
        <p:nvSpPr>
          <p:cNvPr id="13315" name="Rectangle 3"/>
          <p:cNvSpPr>
            <a:spLocks noGrp="1" noChangeArrowheads="1"/>
          </p:cNvSpPr>
          <p:nvPr>
            <p:ph type="body" idx="1"/>
          </p:nvPr>
        </p:nvSpPr>
        <p:spPr>
          <a:xfrm>
            <a:off x="555625" y="1055688"/>
            <a:ext cx="8193088" cy="5541962"/>
          </a:xfrm>
        </p:spPr>
        <p:txBody>
          <a:bodyPr/>
          <a:lstStyle/>
          <a:p>
            <a:pPr algn="r" eaLnBrk="1" hangingPunct="1">
              <a:buFontTx/>
              <a:buNone/>
            </a:pPr>
            <a:endParaRPr lang="en-US" sz="1800" i="1" smtClean="0"/>
          </a:p>
          <a:p>
            <a:pPr algn="just" eaLnBrk="1" hangingPunct="1"/>
            <a:r>
              <a:rPr lang="en-US" sz="2000" smtClean="0"/>
              <a:t>Right to personal autonomy     and recognition  before the law</a:t>
            </a:r>
          </a:p>
          <a:p>
            <a:pPr algn="just" eaLnBrk="1" hangingPunct="1">
              <a:buFontTx/>
              <a:buNone/>
            </a:pPr>
            <a:endParaRPr lang="en-US" sz="2000" smtClean="0"/>
          </a:p>
          <a:p>
            <a:pPr algn="just" eaLnBrk="1" hangingPunct="1"/>
            <a:r>
              <a:rPr lang="en-US" sz="2000" smtClean="0"/>
              <a:t>Right to freedom of thought, opinion and expression; right to association</a:t>
            </a:r>
          </a:p>
          <a:p>
            <a:pPr algn="just" eaLnBrk="1" hangingPunct="1"/>
            <a:endParaRPr lang="en-US" sz="2000" smtClean="0"/>
          </a:p>
          <a:p>
            <a:pPr algn="just" eaLnBrk="1" hangingPunct="1"/>
            <a:r>
              <a:rPr lang="en-US" sz="2000" smtClean="0"/>
              <a:t>Right to health and to the benefits of scientific progress</a:t>
            </a:r>
          </a:p>
          <a:p>
            <a:pPr algn="just" eaLnBrk="1" hangingPunct="1"/>
            <a:endParaRPr lang="en-US" sz="2000" smtClean="0"/>
          </a:p>
          <a:p>
            <a:pPr algn="just" eaLnBrk="1" hangingPunct="1"/>
            <a:r>
              <a:rPr lang="en-US" sz="2000" smtClean="0"/>
              <a:t>Right to education and information</a:t>
            </a:r>
          </a:p>
          <a:p>
            <a:pPr algn="just" eaLnBrk="1" hangingPunct="1"/>
            <a:endParaRPr lang="en-US" sz="2000" smtClean="0"/>
          </a:p>
          <a:p>
            <a:pPr algn="just" eaLnBrk="1" hangingPunct="1"/>
            <a:r>
              <a:rPr lang="en-US" sz="2000" smtClean="0"/>
              <a:t>Right to choose whether or not to marry and to found and plan a family, and to decide whether or not, how and when, to have children</a:t>
            </a:r>
          </a:p>
          <a:p>
            <a:pPr algn="just" eaLnBrk="1" hangingPunct="1"/>
            <a:endParaRPr lang="en-US" sz="2000" smtClean="0"/>
          </a:p>
          <a:p>
            <a:pPr algn="just" eaLnBrk="1" hangingPunct="1"/>
            <a:r>
              <a:rPr lang="en-US" sz="2000" smtClean="0"/>
              <a:t>Right to accountability and redress</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6858000"/>
          </a:xfrm>
          <a:gradFill rotWithShape="0">
            <a:gsLst>
              <a:gs pos="0">
                <a:srgbClr val="FFFFFF"/>
              </a:gs>
              <a:gs pos="7001">
                <a:srgbClr val="E6E6E6"/>
              </a:gs>
              <a:gs pos="32001">
                <a:srgbClr val="7D8496"/>
              </a:gs>
              <a:gs pos="47000">
                <a:srgbClr val="E6E6E6"/>
              </a:gs>
              <a:gs pos="85001">
                <a:srgbClr val="7D8496"/>
              </a:gs>
              <a:gs pos="100000">
                <a:srgbClr val="E6E6E6"/>
              </a:gs>
            </a:gsLst>
            <a:lin ang="5400000"/>
          </a:gradFill>
        </p:spPr>
        <p:txBody>
          <a:bodyPr/>
          <a:lstStyle/>
          <a:p>
            <a:pPr eaLnBrk="1" hangingPunct="1"/>
            <a:endParaRPr lang="en-US" sz="4800" smtClean="0"/>
          </a:p>
        </p:txBody>
      </p:sp>
      <p:sp>
        <p:nvSpPr>
          <p:cNvPr id="14339" name="Rectangle 3"/>
          <p:cNvSpPr>
            <a:spLocks noGrp="1" noChangeArrowheads="1"/>
          </p:cNvSpPr>
          <p:nvPr>
            <p:ph type="body" idx="1"/>
          </p:nvPr>
        </p:nvSpPr>
        <p:spPr>
          <a:xfrm>
            <a:off x="811213" y="288925"/>
            <a:ext cx="7937500" cy="1095375"/>
          </a:xfrm>
        </p:spPr>
        <p:txBody>
          <a:bodyPr/>
          <a:lstStyle/>
          <a:p>
            <a:pPr algn="r" eaLnBrk="1" hangingPunct="1">
              <a:buFontTx/>
              <a:buNone/>
            </a:pPr>
            <a:endParaRPr lang="en-US" sz="1800" i="1" smtClean="0"/>
          </a:p>
          <a:p>
            <a:pPr eaLnBrk="1" hangingPunct="1"/>
            <a:endParaRPr lang="en-US" sz="2400" smtClean="0"/>
          </a:p>
        </p:txBody>
      </p:sp>
      <p:pic>
        <p:nvPicPr>
          <p:cNvPr id="14340" name="Picture 11" descr="C:\Users\comp\Desktop\images (12).jpg"/>
          <p:cNvPicPr>
            <a:picLocks noChangeAspect="1" noChangeArrowheads="1"/>
          </p:cNvPicPr>
          <p:nvPr/>
        </p:nvPicPr>
        <p:blipFill>
          <a:blip r:embed="rId3"/>
          <a:srcRect/>
          <a:stretch>
            <a:fillRect/>
          </a:stretch>
        </p:blipFill>
        <p:spPr bwMode="auto">
          <a:xfrm>
            <a:off x="1979613" y="1785938"/>
            <a:ext cx="5549900" cy="3249612"/>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l" eaLnBrk="1" hangingPunct="1"/>
            <a:r>
              <a:rPr lang="en-GB" sz="3600" smtClean="0"/>
              <a:t>1. HUMAN RIGHTS</a:t>
            </a:r>
            <a:br>
              <a:rPr lang="en-GB" sz="3600" smtClean="0"/>
            </a:br>
            <a:r>
              <a:rPr lang="en-GB" sz="3600" smtClean="0"/>
              <a:t> AND PATIENT CARE  </a:t>
            </a:r>
            <a:endParaRPr lang="en-US" sz="3600" smtClean="0"/>
          </a:p>
        </p:txBody>
      </p:sp>
      <p:sp>
        <p:nvSpPr>
          <p:cNvPr id="3075" name="Rectangle 3"/>
          <p:cNvSpPr>
            <a:spLocks noGrp="1" noChangeArrowheads="1"/>
          </p:cNvSpPr>
          <p:nvPr>
            <p:ph type="body" idx="1"/>
          </p:nvPr>
        </p:nvSpPr>
        <p:spPr>
          <a:xfrm>
            <a:off x="611188" y="1384300"/>
            <a:ext cx="8050212" cy="4344988"/>
          </a:xfrm>
        </p:spPr>
        <p:txBody>
          <a:bodyPr/>
          <a:lstStyle/>
          <a:p>
            <a:pPr eaLnBrk="1" hangingPunct="1">
              <a:buFontTx/>
              <a:buNone/>
            </a:pPr>
            <a:endParaRPr lang="en-US" sz="2400" smtClean="0"/>
          </a:p>
          <a:p>
            <a:pPr eaLnBrk="1" hangingPunct="1">
              <a:buFontTx/>
              <a:buNone/>
            </a:pPr>
            <a:r>
              <a:rPr lang="en-US" sz="2800" smtClean="0"/>
              <a:t>1.1 Nurse Rights</a:t>
            </a:r>
          </a:p>
          <a:p>
            <a:pPr eaLnBrk="1" hangingPunct="1">
              <a:buFontTx/>
              <a:buNone/>
            </a:pPr>
            <a:endParaRPr lang="en-US" sz="2800" smtClean="0"/>
          </a:p>
          <a:p>
            <a:pPr algn="just" eaLnBrk="1" hangingPunct="1"/>
            <a:r>
              <a:rPr lang="en-US" sz="2000" smtClean="0"/>
              <a:t>The providers of medical care and services in the Republic of Armenia have the right to provide relevant medical care and services within the framework of types selected</a:t>
            </a:r>
          </a:p>
          <a:p>
            <a:pPr algn="just" eaLnBrk="1" hangingPunct="1"/>
            <a:endParaRPr lang="en-US" sz="2000" smtClean="0"/>
          </a:p>
          <a:p>
            <a:pPr algn="just" eaLnBrk="1" hangingPunct="1"/>
            <a:r>
              <a:rPr lang="en-US" sz="2000" smtClean="0"/>
              <a:t>Persons who have received relevant education and specialization and a license in the order established by the legislation of the RA to practice certain types of medical activities, have the right to be engaged medical activities</a:t>
            </a:r>
          </a:p>
          <a:p>
            <a:pPr algn="just" eaLnBrk="1" hangingPunct="1"/>
            <a:endParaRPr lang="en-US" sz="2000" smtClean="0"/>
          </a:p>
          <a:p>
            <a:pPr algn="just" eaLnBrk="1" hangingPunct="1"/>
            <a:r>
              <a:rPr lang="en-US" sz="2000" smtClean="0"/>
              <a:t>uphold their professional honor and dignity</a:t>
            </a:r>
          </a:p>
        </p:txBody>
      </p:sp>
      <p:pic>
        <p:nvPicPr>
          <p:cNvPr id="3076" name="Picture 5" descr="C:\Users\comp\Desktop\images (7).jpg"/>
          <p:cNvPicPr>
            <a:picLocks noChangeAspect="1" noChangeArrowheads="1"/>
          </p:cNvPicPr>
          <p:nvPr/>
        </p:nvPicPr>
        <p:blipFill>
          <a:blip r:embed="rId3"/>
          <a:srcRect/>
          <a:stretch>
            <a:fillRect/>
          </a:stretch>
        </p:blipFill>
        <p:spPr bwMode="auto">
          <a:xfrm>
            <a:off x="5411788" y="179388"/>
            <a:ext cx="3578225" cy="259238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l" eaLnBrk="1" hangingPunct="1"/>
            <a:r>
              <a:rPr lang="en-GB" smtClean="0"/>
              <a:t>1. </a:t>
            </a:r>
            <a:r>
              <a:rPr lang="en-GB" sz="3600" smtClean="0"/>
              <a:t>HUMAN RIGHTS</a:t>
            </a:r>
            <a:br>
              <a:rPr lang="en-GB" sz="3600" smtClean="0"/>
            </a:br>
            <a:r>
              <a:rPr lang="en-GB" sz="3600" smtClean="0"/>
              <a:t>    AND PATIENT CARE  </a:t>
            </a:r>
            <a:endParaRPr lang="en-US" sz="3600" smtClean="0"/>
          </a:p>
        </p:txBody>
      </p:sp>
      <p:sp>
        <p:nvSpPr>
          <p:cNvPr id="4099" name="Rectangle 3"/>
          <p:cNvSpPr>
            <a:spLocks noGrp="1" noChangeArrowheads="1"/>
          </p:cNvSpPr>
          <p:nvPr>
            <p:ph type="body" idx="1"/>
          </p:nvPr>
        </p:nvSpPr>
        <p:spPr/>
        <p:txBody>
          <a:bodyPr/>
          <a:lstStyle/>
          <a:p>
            <a:pPr eaLnBrk="1" hangingPunct="1">
              <a:buFontTx/>
              <a:buNone/>
            </a:pPr>
            <a:r>
              <a:rPr lang="en-US" smtClean="0"/>
              <a:t>1.2 </a:t>
            </a:r>
            <a:r>
              <a:rPr lang="en-US" sz="2800" smtClean="0"/>
              <a:t>Human Rights</a:t>
            </a:r>
          </a:p>
          <a:p>
            <a:pPr eaLnBrk="1" hangingPunct="1"/>
            <a:r>
              <a:rPr lang="en-US" sz="2000" smtClean="0"/>
              <a:t>Choose the provider of medical care and services</a:t>
            </a:r>
          </a:p>
          <a:p>
            <a:pPr eaLnBrk="1" hangingPunct="1"/>
            <a:endParaRPr lang="en-US" sz="2000" smtClean="0"/>
          </a:p>
          <a:p>
            <a:pPr eaLnBrk="1" hangingPunct="1"/>
            <a:r>
              <a:rPr lang="en-US" sz="2000" smtClean="0"/>
              <a:t>Receive medical care and services in conditions meeting the     requirements of hygiene</a:t>
            </a:r>
          </a:p>
          <a:p>
            <a:pPr eaLnBrk="1" hangingPunct="1"/>
            <a:endParaRPr lang="en-US" sz="2000" smtClean="0"/>
          </a:p>
          <a:p>
            <a:pPr eaLnBrk="1" hangingPunct="1"/>
            <a:r>
              <a:rPr lang="en-US" sz="2000" smtClean="0"/>
              <a:t>be well aware of one's disease and give consent for medical intervention</a:t>
            </a:r>
          </a:p>
          <a:p>
            <a:pPr eaLnBrk="1" hangingPunct="1"/>
            <a:endParaRPr lang="en-US" sz="2000" smtClean="0"/>
          </a:p>
          <a:p>
            <a:pPr eaLnBrk="1" hangingPunct="1"/>
            <a:r>
              <a:rPr lang="en-US" sz="2000" smtClean="0"/>
              <a:t>decline medical intervention</a:t>
            </a:r>
          </a:p>
          <a:p>
            <a:pPr eaLnBrk="1" hangingPunct="1"/>
            <a:endParaRPr lang="en-US" sz="2000" smtClean="0"/>
          </a:p>
          <a:p>
            <a:pPr eaLnBrk="1" hangingPunct="1"/>
            <a:r>
              <a:rPr lang="en-US" sz="2000" smtClean="0"/>
              <a:t>be treated with respect by medical care and service providers</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76263" y="152400"/>
            <a:ext cx="8172450" cy="1049338"/>
          </a:xfrm>
        </p:spPr>
        <p:txBody>
          <a:bodyPr/>
          <a:lstStyle/>
          <a:p>
            <a:pPr algn="l" eaLnBrk="1" hangingPunct="1"/>
            <a:r>
              <a:rPr lang="en-GB" sz="3600" smtClean="0"/>
              <a:t>2. CONFIDENTIALITY (1)</a:t>
            </a:r>
            <a:endParaRPr lang="en-US" sz="3600" smtClean="0"/>
          </a:p>
        </p:txBody>
      </p:sp>
      <p:sp>
        <p:nvSpPr>
          <p:cNvPr id="5123" name="Rectangle 3"/>
          <p:cNvSpPr>
            <a:spLocks noGrp="1" noChangeArrowheads="1"/>
          </p:cNvSpPr>
          <p:nvPr>
            <p:ph type="body" idx="1"/>
          </p:nvPr>
        </p:nvSpPr>
        <p:spPr>
          <a:xfrm>
            <a:off x="611188" y="1201738"/>
            <a:ext cx="8137525" cy="5395912"/>
          </a:xfrm>
        </p:spPr>
        <p:txBody>
          <a:bodyPr/>
          <a:lstStyle/>
          <a:p>
            <a:pPr algn="just" eaLnBrk="1" hangingPunct="1">
              <a:lnSpc>
                <a:spcPct val="150000"/>
              </a:lnSpc>
            </a:pPr>
            <a:r>
              <a:rPr lang="en-US" sz="2400" smtClean="0"/>
              <a:t>Everyone shall have the right to respect for his private and family life. The collection, maintenance, use or dissemination of any information about the person other than that stipulated by the law without the person’s consent shall be prohibited. The use and dissemination of information relating to the person for purposes contravening the aims of their collection or not provided for by the law shall be prohibited. /Constitution, RA/</a:t>
            </a:r>
          </a:p>
          <a:p>
            <a:pPr eaLnBrk="1" hangingPunct="1">
              <a:lnSpc>
                <a:spcPct val="150000"/>
              </a:lnSpc>
            </a:pPr>
            <a:endParaRPr lang="en-US" sz="2000" smtClean="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76263" y="152400"/>
            <a:ext cx="8172450" cy="1049338"/>
          </a:xfrm>
        </p:spPr>
        <p:txBody>
          <a:bodyPr/>
          <a:lstStyle/>
          <a:p>
            <a:pPr algn="l" eaLnBrk="1" hangingPunct="1"/>
            <a:r>
              <a:rPr lang="en-GB" sz="3600" smtClean="0"/>
              <a:t>2. CONFIDENTIALITY (2)</a:t>
            </a:r>
            <a:endParaRPr lang="en-US" sz="3600" smtClean="0"/>
          </a:p>
        </p:txBody>
      </p:sp>
      <p:sp>
        <p:nvSpPr>
          <p:cNvPr id="6147" name="Rectangle 3"/>
          <p:cNvSpPr>
            <a:spLocks noGrp="1" noChangeArrowheads="1"/>
          </p:cNvSpPr>
          <p:nvPr>
            <p:ph type="body" idx="1"/>
          </p:nvPr>
        </p:nvSpPr>
        <p:spPr>
          <a:xfrm>
            <a:off x="611188" y="1201738"/>
            <a:ext cx="8137525" cy="5395912"/>
          </a:xfrm>
        </p:spPr>
        <p:txBody>
          <a:bodyPr/>
          <a:lstStyle/>
          <a:p>
            <a:pPr eaLnBrk="1" hangingPunct="1"/>
            <a:endParaRPr lang="en-US" sz="2400" smtClean="0"/>
          </a:p>
          <a:p>
            <a:pPr eaLnBrk="1" hangingPunct="1"/>
            <a:r>
              <a:rPr lang="en-US" sz="2400" smtClean="0"/>
              <a:t>The information on the state of health of a person is not permitted to be given to that person or other people against that person's will, except in cases stipulated by the legislation of the RA. /Law on Medical Care, RA/</a:t>
            </a:r>
          </a:p>
          <a:p>
            <a:pPr eaLnBrk="1" hangingPunct="1"/>
            <a:endParaRPr lang="en-US" sz="2400" smtClean="0"/>
          </a:p>
          <a:p>
            <a:pPr eaLnBrk="1" hangingPunct="1"/>
            <a:r>
              <a:rPr lang="en-US" sz="2400" smtClean="0"/>
              <a:t>The information on the state of health of persons younger than 18 or persons recognized as incapable for work, in conformity with the order established by the law, is giver: to their legitimate representatives. /Law on Medical Care, RA/</a:t>
            </a:r>
          </a:p>
          <a:p>
            <a:pPr eaLnBrk="1" hangingPunct="1"/>
            <a:endParaRPr lang="en-US" sz="2000" smtClean="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92138" y="0"/>
            <a:ext cx="8172450" cy="1274763"/>
          </a:xfrm>
        </p:spPr>
        <p:txBody>
          <a:bodyPr/>
          <a:lstStyle/>
          <a:p>
            <a:pPr algn="l" eaLnBrk="1" hangingPunct="1"/>
            <a:r>
              <a:rPr lang="en-GB" sz="3600" smtClean="0"/>
              <a:t>3. ETHICS </a:t>
            </a:r>
            <a:endParaRPr lang="en-US" sz="3600" smtClean="0"/>
          </a:p>
        </p:txBody>
      </p:sp>
      <p:sp>
        <p:nvSpPr>
          <p:cNvPr id="7171" name="Rectangle 3"/>
          <p:cNvSpPr>
            <a:spLocks noGrp="1" noChangeArrowheads="1"/>
          </p:cNvSpPr>
          <p:nvPr>
            <p:ph type="body" idx="1"/>
          </p:nvPr>
        </p:nvSpPr>
        <p:spPr>
          <a:xfrm>
            <a:off x="153988" y="1347788"/>
            <a:ext cx="8575675" cy="6053137"/>
          </a:xfrm>
        </p:spPr>
        <p:txBody>
          <a:bodyPr/>
          <a:lstStyle/>
          <a:p>
            <a:pPr algn="just" eaLnBrk="1" hangingPunct="1">
              <a:lnSpc>
                <a:spcPct val="150000"/>
              </a:lnSpc>
            </a:pPr>
            <a:r>
              <a:rPr lang="en-US" sz="2200" smtClean="0"/>
              <a:t>Medical practitioners and their professional associations have an ethical duty and professional responsibility to act in the best interests of their patients at all times and to integrate this responsibility</a:t>
            </a:r>
          </a:p>
          <a:p>
            <a:pPr algn="just" eaLnBrk="1" hangingPunct="1">
              <a:lnSpc>
                <a:spcPct val="150000"/>
              </a:lnSpc>
              <a:buFontTx/>
              <a:buNone/>
            </a:pPr>
            <a:r>
              <a:rPr lang="en-US" sz="2200" smtClean="0"/>
              <a:t>     with a broader concern for</a:t>
            </a:r>
          </a:p>
          <a:p>
            <a:pPr algn="just" eaLnBrk="1" hangingPunct="1">
              <a:lnSpc>
                <a:spcPct val="150000"/>
              </a:lnSpc>
              <a:buFontTx/>
              <a:buNone/>
            </a:pPr>
            <a:r>
              <a:rPr lang="en-US" sz="2200" smtClean="0"/>
              <a:t>     and involvement in promoting</a:t>
            </a:r>
          </a:p>
          <a:p>
            <a:pPr algn="just" eaLnBrk="1" hangingPunct="1">
              <a:lnSpc>
                <a:spcPct val="150000"/>
              </a:lnSpc>
              <a:buFontTx/>
              <a:buNone/>
            </a:pPr>
            <a:r>
              <a:rPr lang="en-US" sz="2200" smtClean="0"/>
              <a:t>     and assuring the health of the</a:t>
            </a:r>
          </a:p>
          <a:p>
            <a:pPr algn="just" eaLnBrk="1" hangingPunct="1">
              <a:lnSpc>
                <a:spcPct val="150000"/>
              </a:lnSpc>
              <a:buFontTx/>
              <a:buNone/>
            </a:pPr>
            <a:r>
              <a:rPr lang="en-US" sz="2200" smtClean="0"/>
              <a:t>     public </a:t>
            </a:r>
          </a:p>
          <a:p>
            <a:pPr eaLnBrk="1" hangingPunct="1"/>
            <a:endParaRPr lang="en-US" sz="2000" smtClean="0"/>
          </a:p>
        </p:txBody>
      </p:sp>
      <p:pic>
        <p:nvPicPr>
          <p:cNvPr id="7172" name="Picture 6" descr="C:\Users\comp\Desktop\images.jpg"/>
          <p:cNvPicPr>
            <a:picLocks noChangeAspect="1" noChangeArrowheads="1"/>
          </p:cNvPicPr>
          <p:nvPr/>
        </p:nvPicPr>
        <p:blipFill>
          <a:blip r:embed="rId3"/>
          <a:srcRect/>
          <a:stretch>
            <a:fillRect/>
          </a:stretch>
        </p:blipFill>
        <p:spPr bwMode="auto">
          <a:xfrm>
            <a:off x="4681538" y="2881313"/>
            <a:ext cx="4271962" cy="2598737"/>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09575" y="152400"/>
            <a:ext cx="8339138" cy="1450975"/>
          </a:xfrm>
        </p:spPr>
        <p:txBody>
          <a:bodyPr/>
          <a:lstStyle/>
          <a:p>
            <a:pPr algn="l" eaLnBrk="1" hangingPunct="1"/>
            <a:r>
              <a:rPr lang="en-GB" sz="3600" smtClean="0"/>
              <a:t>4. PALLIATIVE CARE AND HUMAN       RIGHTS </a:t>
            </a:r>
            <a:endParaRPr lang="en-US" sz="3600" smtClean="0"/>
          </a:p>
        </p:txBody>
      </p:sp>
      <p:sp>
        <p:nvSpPr>
          <p:cNvPr id="8195" name="Rectangle 3"/>
          <p:cNvSpPr>
            <a:spLocks noGrp="1" noChangeArrowheads="1"/>
          </p:cNvSpPr>
          <p:nvPr>
            <p:ph type="body" idx="1"/>
          </p:nvPr>
        </p:nvSpPr>
        <p:spPr>
          <a:xfrm>
            <a:off x="2855913" y="1603375"/>
            <a:ext cx="5892800" cy="4994275"/>
          </a:xfrm>
        </p:spPr>
        <p:txBody>
          <a:bodyPr/>
          <a:lstStyle/>
          <a:p>
            <a:pPr algn="ctr" eaLnBrk="1" hangingPunct="1">
              <a:buFontTx/>
              <a:buNone/>
            </a:pPr>
            <a:endParaRPr lang="en-US" sz="1800" i="1" smtClean="0">
              <a:latin typeface="Baskerville Old Face" pitchFamily="18" charset="0"/>
            </a:endParaRPr>
          </a:p>
          <a:p>
            <a:pPr algn="ctr" eaLnBrk="1" hangingPunct="1">
              <a:buFontTx/>
              <a:buNone/>
            </a:pPr>
            <a:r>
              <a:rPr lang="en-US" sz="1800" i="1" smtClean="0">
                <a:latin typeface="Baskerville Old Face" pitchFamily="18" charset="0"/>
              </a:rPr>
              <a:t>All human beings are born free and equal in dignity and rights. They are endowed with reason and conscience and should act towards one another in a spirit of brotherhood.</a:t>
            </a:r>
          </a:p>
          <a:p>
            <a:pPr algn="just" eaLnBrk="1" hangingPunct="1">
              <a:lnSpc>
                <a:spcPct val="150000"/>
              </a:lnSpc>
            </a:pPr>
            <a:endParaRPr lang="en-US" sz="2000" smtClean="0"/>
          </a:p>
          <a:p>
            <a:pPr algn="just" eaLnBrk="1" hangingPunct="1">
              <a:lnSpc>
                <a:spcPct val="150000"/>
              </a:lnSpc>
            </a:pPr>
            <a:r>
              <a:rPr lang="en-US" sz="2000" smtClean="0"/>
              <a:t>Both palliative care and human rights are based on principles of the dignity of the individual and the principles of universality and non-discrimination. To palliative care personnel, this creates a self-evident premise that palliative care is a human right.</a:t>
            </a:r>
          </a:p>
        </p:txBody>
      </p:sp>
      <p:pic>
        <p:nvPicPr>
          <p:cNvPr id="8196" name="Picture 5" descr="C:\Users\comp\Desktop\4.jpg"/>
          <p:cNvPicPr>
            <a:picLocks noChangeAspect="1" noChangeArrowheads="1"/>
          </p:cNvPicPr>
          <p:nvPr/>
        </p:nvPicPr>
        <p:blipFill>
          <a:blip r:embed="rId3"/>
          <a:srcRect/>
          <a:stretch>
            <a:fillRect/>
          </a:stretch>
        </p:blipFill>
        <p:spPr bwMode="auto">
          <a:xfrm>
            <a:off x="0" y="2625725"/>
            <a:ext cx="3111500" cy="2957513"/>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6263" y="152400"/>
            <a:ext cx="8172450" cy="1049338"/>
          </a:xfrm>
        </p:spPr>
        <p:txBody>
          <a:bodyPr/>
          <a:lstStyle/>
          <a:p>
            <a:pPr algn="l" eaLnBrk="1" hangingPunct="1"/>
            <a:r>
              <a:rPr lang="en-GB" sz="3600" smtClean="0"/>
              <a:t>5. MENTAL HEALTH</a:t>
            </a:r>
            <a:br>
              <a:rPr lang="en-GB" sz="3600" smtClean="0"/>
            </a:br>
            <a:r>
              <a:rPr lang="en-GB" sz="3600" smtClean="0"/>
              <a:t>    AND HUMAN RIGHTS (1)</a:t>
            </a:r>
            <a:endParaRPr lang="en-US" sz="3600" smtClean="0"/>
          </a:p>
        </p:txBody>
      </p:sp>
      <p:sp>
        <p:nvSpPr>
          <p:cNvPr id="9219" name="Rectangle 3"/>
          <p:cNvSpPr>
            <a:spLocks noGrp="1" noChangeArrowheads="1"/>
          </p:cNvSpPr>
          <p:nvPr>
            <p:ph type="body" idx="1"/>
          </p:nvPr>
        </p:nvSpPr>
        <p:spPr>
          <a:xfrm>
            <a:off x="611188" y="1384300"/>
            <a:ext cx="8137525" cy="5213350"/>
          </a:xfrm>
        </p:spPr>
        <p:txBody>
          <a:bodyPr/>
          <a:lstStyle/>
          <a:p>
            <a:pPr algn="r" eaLnBrk="1" hangingPunct="1">
              <a:buFontTx/>
              <a:buNone/>
            </a:pPr>
            <a:endParaRPr lang="en-US" sz="1800" i="1" smtClean="0"/>
          </a:p>
          <a:p>
            <a:pPr algn="just" eaLnBrk="1" hangingPunct="1"/>
            <a:r>
              <a:rPr lang="en-US" sz="2400" smtClean="0"/>
              <a:t>Users of mental health services are at extremely high risk of human rights abuses. </a:t>
            </a:r>
          </a:p>
          <a:p>
            <a:pPr algn="just" eaLnBrk="1" hangingPunct="1"/>
            <a:endParaRPr lang="en-US" sz="2400" smtClean="0"/>
          </a:p>
          <a:p>
            <a:pPr algn="just" eaLnBrk="1" hangingPunct="1"/>
            <a:r>
              <a:rPr lang="en-US" sz="2400" smtClean="0"/>
              <a:t>People with mental health problems suffer from a lack of equal opportunities as a result of discrimination.</a:t>
            </a:r>
          </a:p>
          <a:p>
            <a:pPr algn="just" eaLnBrk="1" hangingPunct="1"/>
            <a:endParaRPr lang="en-US" sz="2400" smtClean="0"/>
          </a:p>
          <a:p>
            <a:pPr algn="just" eaLnBrk="1" hangingPunct="1"/>
            <a:r>
              <a:rPr lang="en-US" sz="2400" smtClean="0"/>
              <a:t>Too often people with mental health problems living in institutions are also victims of serious human rights violations. </a:t>
            </a:r>
          </a:p>
          <a:p>
            <a:pPr algn="just" eaLnBrk="1" hangingPunct="1">
              <a:buFontTx/>
              <a:buNone/>
            </a:pPr>
            <a:endParaRPr lang="en-US" sz="200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576263" y="152400"/>
            <a:ext cx="8172450" cy="1049338"/>
          </a:xfrm>
        </p:spPr>
        <p:txBody>
          <a:bodyPr/>
          <a:lstStyle/>
          <a:p>
            <a:pPr algn="l" eaLnBrk="1" hangingPunct="1"/>
            <a:r>
              <a:rPr lang="en-GB" sz="3600" smtClean="0"/>
              <a:t>5. MENTAL HEALTH</a:t>
            </a:r>
            <a:br>
              <a:rPr lang="en-GB" sz="3600" smtClean="0"/>
            </a:br>
            <a:r>
              <a:rPr lang="en-GB" sz="3600" smtClean="0"/>
              <a:t>    AND HUMAN RIGHTS (2)</a:t>
            </a:r>
            <a:endParaRPr lang="en-US" sz="3600" smtClean="0"/>
          </a:p>
        </p:txBody>
      </p:sp>
      <p:sp>
        <p:nvSpPr>
          <p:cNvPr id="10243" name="Rectangle 3"/>
          <p:cNvSpPr>
            <a:spLocks noGrp="1" noChangeArrowheads="1"/>
          </p:cNvSpPr>
          <p:nvPr>
            <p:ph type="body" idx="1"/>
          </p:nvPr>
        </p:nvSpPr>
        <p:spPr>
          <a:xfrm>
            <a:off x="811213" y="1055688"/>
            <a:ext cx="7937500" cy="5541962"/>
          </a:xfrm>
        </p:spPr>
        <p:txBody>
          <a:bodyPr/>
          <a:lstStyle/>
          <a:p>
            <a:pPr algn="r" eaLnBrk="1" hangingPunct="1">
              <a:buFontTx/>
              <a:buNone/>
            </a:pPr>
            <a:endParaRPr lang="en-US" sz="1800" i="1" smtClean="0"/>
          </a:p>
          <a:p>
            <a:pPr algn="just" eaLnBrk="1" hangingPunct="1">
              <a:buFontTx/>
              <a:buNone/>
            </a:pPr>
            <a:r>
              <a:rPr lang="en-US" sz="2800" smtClean="0"/>
              <a:t>The key rights are: </a:t>
            </a:r>
          </a:p>
          <a:p>
            <a:pPr algn="just" eaLnBrk="1" hangingPunct="1">
              <a:buFontTx/>
              <a:buNone/>
            </a:pPr>
            <a:endParaRPr lang="en-US" sz="2800" smtClean="0"/>
          </a:p>
          <a:p>
            <a:pPr algn="just" eaLnBrk="1" hangingPunct="1"/>
            <a:r>
              <a:rPr lang="en-US" sz="2200" smtClean="0"/>
              <a:t>the right to respect for individual human worth, dignity and privacy;</a:t>
            </a:r>
          </a:p>
          <a:p>
            <a:pPr algn="just" eaLnBrk="1" hangingPunct="1"/>
            <a:r>
              <a:rPr lang="en-US" sz="2200" smtClean="0"/>
              <a:t>the right equal to other citizens to health care; </a:t>
            </a:r>
          </a:p>
          <a:p>
            <a:pPr algn="just" eaLnBrk="1" hangingPunct="1"/>
            <a:r>
              <a:rPr lang="en-US" sz="2200" smtClean="0"/>
              <a:t>the right to appropriate and comprehensive information, education and training about their mental health problem or mental disorder, its treatment and services available to meet their needs;</a:t>
            </a:r>
          </a:p>
          <a:p>
            <a:pPr algn="just" eaLnBrk="1" hangingPunct="1"/>
            <a:r>
              <a:rPr lang="en-US" sz="2200" smtClean="0"/>
              <a:t>the right to timely and high quality treatment;</a:t>
            </a:r>
          </a:p>
          <a:p>
            <a:pPr algn="just" eaLnBrk="1" hangingPunct="1"/>
            <a:r>
              <a:rPr lang="en-US" sz="2200" smtClean="0"/>
              <a:t>the right to interact with health care providers;</a:t>
            </a:r>
          </a:p>
          <a:p>
            <a:pPr algn="just" eaLnBrk="1" hangingPunct="1"/>
            <a:r>
              <a:rPr lang="en-US" sz="2200" smtClean="0"/>
              <a:t>the right to mechanisms of complaint and redress;</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04682"/>
      </a:dk1>
      <a:lt1>
        <a:srgbClr val="52979A"/>
      </a:lt1>
      <a:dk2>
        <a:srgbClr val="304682"/>
      </a:dk2>
      <a:lt2>
        <a:srgbClr val="B3CCE6"/>
      </a:lt2>
      <a:accent1>
        <a:srgbClr val="A1E3FD"/>
      </a:accent1>
      <a:accent2>
        <a:srgbClr val="6BA7F8"/>
      </a:accent2>
      <a:accent3>
        <a:srgbClr val="B3C9CA"/>
      </a:accent3>
      <a:accent4>
        <a:srgbClr val="273A6E"/>
      </a:accent4>
      <a:accent5>
        <a:srgbClr val="CDEFFE"/>
      </a:accent5>
      <a:accent6>
        <a:srgbClr val="6097E1"/>
      </a:accent6>
      <a:hlink>
        <a:srgbClr val="FFAB57"/>
      </a:hlink>
      <a:folHlink>
        <a:srgbClr val="007B7E"/>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8E8AB4"/>
        </a:dk1>
        <a:lt1>
          <a:srgbClr val="F8F8F8"/>
        </a:lt1>
        <a:dk2>
          <a:srgbClr val="5D5888"/>
        </a:dk2>
        <a:lt2>
          <a:srgbClr val="FFFFFF"/>
        </a:lt2>
        <a:accent1>
          <a:srgbClr val="191077"/>
        </a:accent1>
        <a:accent2>
          <a:srgbClr val="BC0606"/>
        </a:accent2>
        <a:accent3>
          <a:srgbClr val="B6B4C3"/>
        </a:accent3>
        <a:accent4>
          <a:srgbClr val="D4D4D4"/>
        </a:accent4>
        <a:accent5>
          <a:srgbClr val="ABAABD"/>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4">
        <a:dk1>
          <a:srgbClr val="8E8AB4"/>
        </a:dk1>
        <a:lt1>
          <a:srgbClr val="F8F8F8"/>
        </a:lt1>
        <a:dk2>
          <a:srgbClr val="5D5888"/>
        </a:dk2>
        <a:lt2>
          <a:srgbClr val="FFFFFF"/>
        </a:lt2>
        <a:accent1>
          <a:srgbClr val="FFFFFF"/>
        </a:accent1>
        <a:accent2>
          <a:srgbClr val="BC0606"/>
        </a:accent2>
        <a:accent3>
          <a:srgbClr val="B6B4C3"/>
        </a:accent3>
        <a:accent4>
          <a:srgbClr val="D4D4D4"/>
        </a:accent4>
        <a:accent5>
          <a:srgbClr val="FFFFFF"/>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5">
        <a:dk1>
          <a:srgbClr val="8E8AB4"/>
        </a:dk1>
        <a:lt1>
          <a:srgbClr val="F8F8F8"/>
        </a:lt1>
        <a:dk2>
          <a:srgbClr val="5D5888"/>
        </a:dk2>
        <a:lt2>
          <a:srgbClr val="FFFFFF"/>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
      <a:clrScheme name="Default Design 16">
        <a:dk1>
          <a:srgbClr val="8E8AB4"/>
        </a:dk1>
        <a:lt1>
          <a:srgbClr val="F8F8F8"/>
        </a:lt1>
        <a:dk2>
          <a:srgbClr val="5D5888"/>
        </a:dk2>
        <a:lt2>
          <a:srgbClr val="463F83"/>
        </a:lt2>
        <a:accent1>
          <a:srgbClr val="5D5888"/>
        </a:accent1>
        <a:accent2>
          <a:srgbClr val="BC0606"/>
        </a:accent2>
        <a:accent3>
          <a:srgbClr val="B6B4C3"/>
        </a:accent3>
        <a:accent4>
          <a:srgbClr val="D4D4D4"/>
        </a:accent4>
        <a:accent5>
          <a:srgbClr val="B6B4C3"/>
        </a:accent5>
        <a:accent6>
          <a:srgbClr val="AA0505"/>
        </a:accent6>
        <a:hlink>
          <a:srgbClr val="FF9933"/>
        </a:hlink>
        <a:folHlink>
          <a:srgbClr val="99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1424</TotalTime>
  <Words>847</Words>
  <Application>Microsoft Office PowerPoint</Application>
  <PresentationFormat>On-screen Show (4:3)</PresentationFormat>
  <Paragraphs>103</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Baskerville Old Face</vt:lpstr>
      <vt:lpstr>Default Design</vt:lpstr>
      <vt:lpstr>Human Rights and Patient Care</vt:lpstr>
      <vt:lpstr>1. HUMAN RIGHTS  AND PATIENT CARE  </vt:lpstr>
      <vt:lpstr>1. HUMAN RIGHTS     AND PATIENT CARE  </vt:lpstr>
      <vt:lpstr>2. CONFIDENTIALITY (1)</vt:lpstr>
      <vt:lpstr>2. CONFIDENTIALITY (2)</vt:lpstr>
      <vt:lpstr>3. ETHICS </vt:lpstr>
      <vt:lpstr>4. PALLIATIVE CARE AND HUMAN       RIGHTS </vt:lpstr>
      <vt:lpstr>5. MENTAL HEALTH     AND HUMAN RIGHTS (1)</vt:lpstr>
      <vt:lpstr>5. MENTAL HEALTH     AND HUMAN RIGHTS (2)</vt:lpstr>
      <vt:lpstr>6. HIV/AIDS AND     HUMAN RIGHTS</vt:lpstr>
      <vt:lpstr>7. SEXUAL HEALTH     AND HUMAN RIGHTS (1) </vt:lpstr>
      <vt:lpstr>7. SEXUAL HEALTH     AND HUMAN RIGHTS (2)</vt:lpstr>
      <vt:lpstr>Slide 13</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Landscape Template</dc:title>
  <dc:creator>Presentation Magazine</dc:creator>
  <cp:lastModifiedBy>comp</cp:lastModifiedBy>
  <cp:revision>108</cp:revision>
  <dcterms:created xsi:type="dcterms:W3CDTF">2005-03-15T10:04:38Z</dcterms:created>
  <dcterms:modified xsi:type="dcterms:W3CDTF">2012-09-07T13:41:52Z</dcterms:modified>
</cp:coreProperties>
</file>