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2" r:id="rId25"/>
    <p:sldId id="283" r:id="rId26"/>
    <p:sldId id="284" r:id="rId27"/>
    <p:sldId id="285"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3" r:id="rId46"/>
    <p:sldId id="304" r:id="rId47"/>
    <p:sldId id="305" r:id="rId48"/>
    <p:sldId id="306" r:id="rId49"/>
    <p:sldId id="307" r:id="rId50"/>
    <p:sldId id="308" r:id="rId5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C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7/19/2016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7/19/2016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42A54C80-263E-416B-A8E0-580EDEADCBDC}" type="datetimeFigureOut">
              <a:rPr lang="en-US" dirty="0"/>
              <a:t>7/19/2016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7/19/2016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7/19/2016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b="1" dirty="0" smtClean="0"/>
              <a:t>Game </a:t>
            </a:r>
            <a:r>
              <a:rPr lang="en-US" b="1" dirty="0"/>
              <a:t>“Stepping into Human Rights”</a:t>
            </a:r>
            <a:endParaRPr lang="ru-RU" dirty="0"/>
          </a:p>
        </p:txBody>
      </p:sp>
      <p:pic>
        <p:nvPicPr>
          <p:cNvPr id="4" name="Рисунок 3"/>
          <p:cNvPicPr>
            <a:picLocks noChangeAspect="1"/>
          </p:cNvPicPr>
          <p:nvPr/>
        </p:nvPicPr>
        <p:blipFill>
          <a:blip r:embed="rId2"/>
          <a:stretch>
            <a:fillRect/>
          </a:stretch>
        </p:blipFill>
        <p:spPr>
          <a:xfrm>
            <a:off x="7637318" y="4083284"/>
            <a:ext cx="1547100" cy="344000"/>
          </a:xfrm>
          <a:prstGeom prst="rect">
            <a:avLst/>
          </a:prstGeom>
        </p:spPr>
      </p:pic>
    </p:spTree>
    <p:extLst>
      <p:ext uri="{BB962C8B-B14F-4D97-AF65-F5344CB8AC3E}">
        <p14:creationId xmlns:p14="http://schemas.microsoft.com/office/powerpoint/2010/main" val="2908151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Where </a:t>
            </a:r>
            <a:r>
              <a:rPr lang="en-US" dirty="0" smtClean="0"/>
              <a:t>can individuals direct complaints </a:t>
            </a:r>
            <a:r>
              <a:rPr lang="en-US" dirty="0"/>
              <a:t>of </a:t>
            </a:r>
            <a:r>
              <a:rPr lang="en-US" dirty="0" smtClean="0"/>
              <a:t>human rights </a:t>
            </a:r>
            <a:r>
              <a:rPr lang="en-US" dirty="0"/>
              <a:t>violations</a:t>
            </a:r>
            <a:r>
              <a:rPr lang="en-US" dirty="0" smtClean="0"/>
              <a:t>?</a:t>
            </a:r>
            <a:br>
              <a:rPr lang="en-US" dirty="0" smtClean="0"/>
            </a:br>
            <a:r>
              <a:rPr lang="en-US" dirty="0"/>
              <a:t/>
            </a:r>
            <a:br>
              <a:rPr lang="en-US" dirty="0"/>
            </a:br>
            <a:r>
              <a:rPr lang="en-US" dirty="0"/>
              <a:t>a) Courts</a:t>
            </a:r>
            <a:br>
              <a:rPr lang="en-US" dirty="0"/>
            </a:br>
            <a:r>
              <a:rPr lang="en-US" dirty="0"/>
              <a:t>b) Treaty </a:t>
            </a:r>
            <a:r>
              <a:rPr lang="en-US" dirty="0" smtClean="0"/>
              <a:t>Monitoring Bodies</a:t>
            </a:r>
            <a:r>
              <a:rPr lang="en-US" dirty="0"/>
              <a:t/>
            </a:r>
            <a:br>
              <a:rPr lang="en-US" dirty="0"/>
            </a:br>
            <a:r>
              <a:rPr lang="en-US" dirty="0"/>
              <a:t>c) </a:t>
            </a:r>
            <a:r>
              <a:rPr lang="en-US" dirty="0" smtClean="0"/>
              <a:t>Special Rapporteurs</a:t>
            </a:r>
            <a:r>
              <a:rPr lang="en-US" dirty="0"/>
              <a:t/>
            </a:r>
            <a:br>
              <a:rPr lang="en-US" dirty="0"/>
            </a:br>
            <a:r>
              <a:rPr lang="en-US" dirty="0"/>
              <a:t>d) All of the </a:t>
            </a:r>
            <a:r>
              <a:rPr lang="en-US" dirty="0" smtClean="0"/>
              <a:t>above</a:t>
            </a:r>
            <a:endParaRPr lang="ru-RU" dirty="0"/>
          </a:p>
        </p:txBody>
      </p:sp>
    </p:spTree>
    <p:extLst>
      <p:ext uri="{BB962C8B-B14F-4D97-AF65-F5344CB8AC3E}">
        <p14:creationId xmlns:p14="http://schemas.microsoft.com/office/powerpoint/2010/main" val="12978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Where </a:t>
            </a:r>
            <a:r>
              <a:rPr lang="en-US" dirty="0" smtClean="0"/>
              <a:t>can individuals direct complaints </a:t>
            </a:r>
            <a:r>
              <a:rPr lang="en-US" dirty="0"/>
              <a:t>of </a:t>
            </a:r>
            <a:r>
              <a:rPr lang="en-US" dirty="0" smtClean="0"/>
              <a:t>human rights </a:t>
            </a:r>
            <a:r>
              <a:rPr lang="en-US" dirty="0"/>
              <a:t>violations</a:t>
            </a:r>
            <a:r>
              <a:rPr lang="en-US" dirty="0" smtClean="0"/>
              <a:t>?</a:t>
            </a:r>
            <a:br>
              <a:rPr lang="en-US" dirty="0" smtClean="0"/>
            </a:br>
            <a:r>
              <a:rPr lang="en-US" dirty="0"/>
              <a:t/>
            </a:r>
            <a:br>
              <a:rPr lang="en-US" dirty="0"/>
            </a:br>
            <a:r>
              <a:rPr lang="en-US" dirty="0">
                <a:solidFill>
                  <a:schemeClr val="bg2">
                    <a:lumMod val="90000"/>
                  </a:schemeClr>
                </a:solidFill>
              </a:rPr>
              <a:t>a) Courts</a:t>
            </a:r>
            <a:br>
              <a:rPr lang="en-US" dirty="0">
                <a:solidFill>
                  <a:schemeClr val="bg2">
                    <a:lumMod val="90000"/>
                  </a:schemeClr>
                </a:solidFill>
              </a:rPr>
            </a:br>
            <a:r>
              <a:rPr lang="en-US" dirty="0">
                <a:solidFill>
                  <a:schemeClr val="bg2">
                    <a:lumMod val="90000"/>
                  </a:schemeClr>
                </a:solidFill>
              </a:rPr>
              <a:t>b) Treaty </a:t>
            </a:r>
            <a:r>
              <a:rPr lang="en-US" dirty="0" smtClean="0">
                <a:solidFill>
                  <a:schemeClr val="bg2">
                    <a:lumMod val="90000"/>
                  </a:schemeClr>
                </a:solidFill>
              </a:rPr>
              <a:t>Monitoring Bodies</a:t>
            </a:r>
            <a:r>
              <a:rPr lang="en-US" dirty="0">
                <a:solidFill>
                  <a:schemeClr val="bg2">
                    <a:lumMod val="90000"/>
                  </a:schemeClr>
                </a:solidFill>
              </a:rPr>
              <a:t/>
            </a:r>
            <a:br>
              <a:rPr lang="en-US" dirty="0">
                <a:solidFill>
                  <a:schemeClr val="bg2">
                    <a:lumMod val="90000"/>
                  </a:schemeClr>
                </a:solidFill>
              </a:rPr>
            </a:br>
            <a:r>
              <a:rPr lang="en-US" dirty="0">
                <a:solidFill>
                  <a:schemeClr val="bg2">
                    <a:lumMod val="90000"/>
                  </a:schemeClr>
                </a:solidFill>
              </a:rPr>
              <a:t>c) </a:t>
            </a:r>
            <a:r>
              <a:rPr lang="en-US" dirty="0" smtClean="0">
                <a:solidFill>
                  <a:schemeClr val="bg2">
                    <a:lumMod val="90000"/>
                  </a:schemeClr>
                </a:solidFill>
              </a:rPr>
              <a:t>Special Rapporteurs</a:t>
            </a:r>
            <a:r>
              <a:rPr lang="en-US" dirty="0"/>
              <a:t/>
            </a:r>
            <a:br>
              <a:rPr lang="en-US" dirty="0"/>
            </a:br>
            <a:r>
              <a:rPr lang="en-US" b="1" dirty="0">
                <a:solidFill>
                  <a:schemeClr val="accent1">
                    <a:lumMod val="75000"/>
                  </a:schemeClr>
                </a:solidFill>
              </a:rPr>
              <a:t>d) All of the </a:t>
            </a:r>
            <a:r>
              <a:rPr lang="en-US" b="1" dirty="0" smtClean="0">
                <a:solidFill>
                  <a:schemeClr val="accent1">
                    <a:lumMod val="75000"/>
                  </a:schemeClr>
                </a:solidFill>
              </a:rPr>
              <a:t>above</a:t>
            </a:r>
            <a:endParaRPr lang="ru-RU" b="1" dirty="0">
              <a:solidFill>
                <a:schemeClr val="accent1">
                  <a:lumMod val="75000"/>
                </a:schemeClr>
              </a:solidFill>
            </a:endParaRPr>
          </a:p>
        </p:txBody>
      </p:sp>
    </p:spTree>
    <p:extLst>
      <p:ext uri="{BB962C8B-B14F-4D97-AF65-F5344CB8AC3E}">
        <p14:creationId xmlns:p14="http://schemas.microsoft.com/office/powerpoint/2010/main" val="25141128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There is </a:t>
            </a:r>
            <a:r>
              <a:rPr lang="en-US" dirty="0" smtClean="0"/>
              <a:t>a requirement </a:t>
            </a:r>
            <a:r>
              <a:rPr lang="en-US" dirty="0"/>
              <a:t>to </a:t>
            </a:r>
            <a:r>
              <a:rPr lang="en-US" dirty="0" smtClean="0"/>
              <a:t>seek all </a:t>
            </a:r>
            <a:r>
              <a:rPr lang="en-US" dirty="0"/>
              <a:t>available </a:t>
            </a:r>
            <a:r>
              <a:rPr lang="en-US" dirty="0" smtClean="0"/>
              <a:t>avenues for </a:t>
            </a:r>
            <a:r>
              <a:rPr lang="en-US" dirty="0"/>
              <a:t>national </a:t>
            </a:r>
            <a:r>
              <a:rPr lang="en-US" dirty="0" smtClean="0"/>
              <a:t>redress</a:t>
            </a:r>
            <a:r>
              <a:rPr lang="ru-RU" dirty="0" smtClean="0"/>
              <a:t> </a:t>
            </a:r>
            <a:r>
              <a:rPr lang="en-US" dirty="0" smtClean="0"/>
              <a:t>before </a:t>
            </a:r>
            <a:r>
              <a:rPr lang="en-US" dirty="0"/>
              <a:t>submitting </a:t>
            </a:r>
            <a:r>
              <a:rPr lang="en-US" dirty="0" smtClean="0"/>
              <a:t>an individual compliant to </a:t>
            </a:r>
            <a:r>
              <a:rPr lang="en-US" dirty="0"/>
              <a:t>a regional </a:t>
            </a:r>
            <a:r>
              <a:rPr lang="en-US" dirty="0" smtClean="0"/>
              <a:t>or international </a:t>
            </a:r>
            <a:r>
              <a:rPr lang="en-US" dirty="0"/>
              <a:t>tribunal:</a:t>
            </a:r>
            <a:br>
              <a:rPr lang="en-US" dirty="0"/>
            </a:br>
            <a:r>
              <a:rPr lang="en-US" dirty="0"/>
              <a:t>TRUE or </a:t>
            </a:r>
            <a:r>
              <a:rPr lang="en-US" dirty="0" smtClean="0"/>
              <a:t>FALSE</a:t>
            </a:r>
            <a:endParaRPr lang="ru-RU" b="1" dirty="0">
              <a:solidFill>
                <a:schemeClr val="accent1">
                  <a:lumMod val="75000"/>
                </a:schemeClr>
              </a:solidFill>
            </a:endParaRPr>
          </a:p>
        </p:txBody>
      </p:sp>
    </p:spTree>
    <p:extLst>
      <p:ext uri="{BB962C8B-B14F-4D97-AF65-F5344CB8AC3E}">
        <p14:creationId xmlns:p14="http://schemas.microsoft.com/office/powerpoint/2010/main" val="4029727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There is </a:t>
            </a:r>
            <a:r>
              <a:rPr lang="en-US" dirty="0" smtClean="0"/>
              <a:t>a requirement </a:t>
            </a:r>
            <a:r>
              <a:rPr lang="en-US" dirty="0"/>
              <a:t>to </a:t>
            </a:r>
            <a:r>
              <a:rPr lang="en-US" dirty="0" smtClean="0"/>
              <a:t>seek all </a:t>
            </a:r>
            <a:r>
              <a:rPr lang="en-US" dirty="0"/>
              <a:t>available </a:t>
            </a:r>
            <a:r>
              <a:rPr lang="en-US" dirty="0" smtClean="0"/>
              <a:t>avenues for </a:t>
            </a:r>
            <a:r>
              <a:rPr lang="en-US" dirty="0"/>
              <a:t>national redress</a:t>
            </a:r>
            <a:br>
              <a:rPr lang="en-US" dirty="0"/>
            </a:br>
            <a:r>
              <a:rPr lang="en-US" dirty="0"/>
              <a:t>before submitting </a:t>
            </a:r>
            <a:r>
              <a:rPr lang="en-US" dirty="0" smtClean="0"/>
              <a:t>an individual compliant to </a:t>
            </a:r>
            <a:r>
              <a:rPr lang="en-US" dirty="0"/>
              <a:t>a regional </a:t>
            </a:r>
            <a:r>
              <a:rPr lang="en-US" dirty="0" smtClean="0"/>
              <a:t>or international </a:t>
            </a:r>
            <a:r>
              <a:rPr lang="en-US" dirty="0"/>
              <a:t>tribunal:</a:t>
            </a:r>
            <a:br>
              <a:rPr lang="en-US" dirty="0"/>
            </a:br>
            <a:r>
              <a:rPr lang="en-US" dirty="0"/>
              <a:t>TRUE or </a:t>
            </a:r>
            <a:r>
              <a:rPr lang="en-US" dirty="0" smtClean="0"/>
              <a:t>FALSE</a:t>
            </a:r>
            <a:br>
              <a:rPr lang="en-US" dirty="0" smtClean="0"/>
            </a:br>
            <a:r>
              <a:rPr lang="en-US" dirty="0"/>
              <a:t/>
            </a:r>
            <a:br>
              <a:rPr lang="en-US" dirty="0"/>
            </a:br>
            <a:r>
              <a:rPr lang="en-US" dirty="0">
                <a:solidFill>
                  <a:schemeClr val="accent1">
                    <a:lumMod val="75000"/>
                  </a:schemeClr>
                </a:solidFill>
              </a:rPr>
              <a:t>True. This is </a:t>
            </a:r>
            <a:r>
              <a:rPr lang="en-US" dirty="0" smtClean="0">
                <a:solidFill>
                  <a:schemeClr val="accent1">
                    <a:lumMod val="75000"/>
                  </a:schemeClr>
                </a:solidFill>
              </a:rPr>
              <a:t>called “</a:t>
            </a:r>
            <a:r>
              <a:rPr lang="en-US" b="1" dirty="0" smtClean="0">
                <a:solidFill>
                  <a:schemeClr val="accent1">
                    <a:lumMod val="75000"/>
                  </a:schemeClr>
                </a:solidFill>
              </a:rPr>
              <a:t>exhaustion </a:t>
            </a:r>
            <a:r>
              <a:rPr lang="en-US" b="1" dirty="0">
                <a:solidFill>
                  <a:schemeClr val="accent1">
                    <a:lumMod val="75000"/>
                  </a:schemeClr>
                </a:solidFill>
              </a:rPr>
              <a:t>of</a:t>
            </a:r>
            <a:br>
              <a:rPr lang="en-US" b="1" dirty="0">
                <a:solidFill>
                  <a:schemeClr val="accent1">
                    <a:lumMod val="75000"/>
                  </a:schemeClr>
                </a:solidFill>
              </a:rPr>
            </a:br>
            <a:r>
              <a:rPr lang="en-US" b="1" dirty="0">
                <a:solidFill>
                  <a:schemeClr val="accent1">
                    <a:lumMod val="75000"/>
                  </a:schemeClr>
                </a:solidFill>
              </a:rPr>
              <a:t>domestic remedies</a:t>
            </a:r>
            <a:r>
              <a:rPr lang="en-US" dirty="0">
                <a:solidFill>
                  <a:schemeClr val="accent1">
                    <a:lumMod val="75000"/>
                  </a:schemeClr>
                </a:solidFill>
              </a:rPr>
              <a:t>.”</a:t>
            </a:r>
            <a:endParaRPr lang="ru-RU" b="1" dirty="0">
              <a:solidFill>
                <a:schemeClr val="accent1">
                  <a:lumMod val="75000"/>
                </a:schemeClr>
              </a:solidFill>
            </a:endParaRPr>
          </a:p>
        </p:txBody>
      </p:sp>
    </p:spTree>
    <p:extLst>
      <p:ext uri="{BB962C8B-B14F-4D97-AF65-F5344CB8AC3E}">
        <p14:creationId xmlns:p14="http://schemas.microsoft.com/office/powerpoint/2010/main" val="442910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In what </a:t>
            </a:r>
            <a:r>
              <a:rPr lang="en-US" dirty="0" smtClean="0"/>
              <a:t>West European </a:t>
            </a:r>
            <a:r>
              <a:rPr lang="en-US" dirty="0"/>
              <a:t>city is the</a:t>
            </a:r>
            <a:br>
              <a:rPr lang="en-US" dirty="0"/>
            </a:br>
            <a:r>
              <a:rPr lang="en-US" dirty="0"/>
              <a:t>European Court </a:t>
            </a:r>
            <a:r>
              <a:rPr lang="en-US" dirty="0" smtClean="0"/>
              <a:t>of Human </a:t>
            </a:r>
            <a:r>
              <a:rPr lang="en-US" dirty="0"/>
              <a:t>Rights</a:t>
            </a:r>
            <a:br>
              <a:rPr lang="en-US" dirty="0"/>
            </a:br>
            <a:r>
              <a:rPr lang="en-US" dirty="0"/>
              <a:t>located</a:t>
            </a:r>
            <a:r>
              <a:rPr lang="en-US" dirty="0" smtClean="0"/>
              <a:t>?</a:t>
            </a:r>
            <a:br>
              <a:rPr lang="en-US" dirty="0" smtClean="0"/>
            </a:br>
            <a:r>
              <a:rPr lang="en-US" dirty="0"/>
              <a:t/>
            </a:r>
            <a:br>
              <a:rPr lang="en-US" dirty="0"/>
            </a:br>
            <a:endParaRPr lang="ru-RU" b="1" dirty="0">
              <a:solidFill>
                <a:schemeClr val="accent1">
                  <a:lumMod val="75000"/>
                </a:schemeClr>
              </a:solidFill>
            </a:endParaRPr>
          </a:p>
        </p:txBody>
      </p:sp>
    </p:spTree>
    <p:extLst>
      <p:ext uri="{BB962C8B-B14F-4D97-AF65-F5344CB8AC3E}">
        <p14:creationId xmlns:p14="http://schemas.microsoft.com/office/powerpoint/2010/main" val="3669974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In what </a:t>
            </a:r>
            <a:r>
              <a:rPr lang="en-US" dirty="0" smtClean="0"/>
              <a:t>West European </a:t>
            </a:r>
            <a:r>
              <a:rPr lang="en-US" dirty="0"/>
              <a:t>city is the</a:t>
            </a:r>
            <a:br>
              <a:rPr lang="en-US" dirty="0"/>
            </a:br>
            <a:r>
              <a:rPr lang="en-US" dirty="0"/>
              <a:t>European Court </a:t>
            </a:r>
            <a:r>
              <a:rPr lang="en-US" dirty="0" smtClean="0"/>
              <a:t>of Human </a:t>
            </a:r>
            <a:r>
              <a:rPr lang="en-US" dirty="0"/>
              <a:t>Rights</a:t>
            </a:r>
            <a:br>
              <a:rPr lang="en-US" dirty="0"/>
            </a:br>
            <a:r>
              <a:rPr lang="en-US" dirty="0"/>
              <a:t>located</a:t>
            </a:r>
            <a:r>
              <a:rPr lang="en-US" dirty="0" smtClean="0"/>
              <a:t>?</a:t>
            </a:r>
            <a:br>
              <a:rPr lang="en-US" dirty="0" smtClean="0"/>
            </a:br>
            <a:r>
              <a:rPr lang="en-US" dirty="0"/>
              <a:t/>
            </a:r>
            <a:br>
              <a:rPr lang="en-US" dirty="0"/>
            </a:br>
            <a:r>
              <a:rPr lang="en-US" dirty="0">
                <a:solidFill>
                  <a:schemeClr val="accent1">
                    <a:lumMod val="75000"/>
                  </a:schemeClr>
                </a:solidFill>
              </a:rPr>
              <a:t>Strasbourg, France.</a:t>
            </a:r>
            <a:endParaRPr lang="ru-RU" b="1" dirty="0">
              <a:solidFill>
                <a:schemeClr val="accent1">
                  <a:lumMod val="75000"/>
                </a:schemeClr>
              </a:solidFill>
            </a:endParaRPr>
          </a:p>
        </p:txBody>
      </p:sp>
    </p:spTree>
    <p:extLst>
      <p:ext uri="{BB962C8B-B14F-4D97-AF65-F5344CB8AC3E}">
        <p14:creationId xmlns:p14="http://schemas.microsoft.com/office/powerpoint/2010/main" val="2710212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smtClean="0"/>
              <a:t>Governments report annually on </a:t>
            </a:r>
            <a:r>
              <a:rPr lang="en-US" dirty="0"/>
              <a:t>the </a:t>
            </a:r>
            <a:r>
              <a:rPr lang="en-US" dirty="0" smtClean="0"/>
              <a:t>treaties they </a:t>
            </a:r>
            <a:r>
              <a:rPr lang="en-US" dirty="0"/>
              <a:t>ratify:</a:t>
            </a:r>
            <a:br>
              <a:rPr lang="en-US" dirty="0"/>
            </a:br>
            <a:r>
              <a:rPr lang="en-US" dirty="0"/>
              <a:t>TRUE or </a:t>
            </a:r>
            <a:r>
              <a:rPr lang="en-US" dirty="0" smtClean="0"/>
              <a:t>FALSE</a:t>
            </a:r>
            <a:br>
              <a:rPr lang="en-US" dirty="0" smtClean="0"/>
            </a:br>
            <a:r>
              <a:rPr lang="en-US" dirty="0"/>
              <a:t/>
            </a:r>
            <a:br>
              <a:rPr lang="en-US" dirty="0"/>
            </a:br>
            <a:endParaRPr lang="ru-RU" b="1" dirty="0">
              <a:solidFill>
                <a:schemeClr val="accent1">
                  <a:lumMod val="75000"/>
                </a:schemeClr>
              </a:solidFill>
            </a:endParaRPr>
          </a:p>
        </p:txBody>
      </p:sp>
    </p:spTree>
    <p:extLst>
      <p:ext uri="{BB962C8B-B14F-4D97-AF65-F5344CB8AC3E}">
        <p14:creationId xmlns:p14="http://schemas.microsoft.com/office/powerpoint/2010/main" val="32558547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smtClean="0"/>
              <a:t>Governments report annually on </a:t>
            </a:r>
            <a:r>
              <a:rPr lang="en-US" dirty="0"/>
              <a:t>the </a:t>
            </a:r>
            <a:r>
              <a:rPr lang="en-US" dirty="0" smtClean="0"/>
              <a:t>treaties they </a:t>
            </a:r>
            <a:r>
              <a:rPr lang="en-US" dirty="0"/>
              <a:t>ratify:</a:t>
            </a:r>
            <a:br>
              <a:rPr lang="en-US" dirty="0"/>
            </a:br>
            <a:r>
              <a:rPr lang="en-US" dirty="0"/>
              <a:t>TRUE or </a:t>
            </a:r>
            <a:r>
              <a:rPr lang="en-US" dirty="0" smtClean="0"/>
              <a:t>FALSE</a:t>
            </a:r>
            <a:br>
              <a:rPr lang="en-US" dirty="0" smtClean="0"/>
            </a:br>
            <a:r>
              <a:rPr lang="en-US" dirty="0"/>
              <a:t/>
            </a:r>
            <a:br>
              <a:rPr lang="en-US" dirty="0"/>
            </a:br>
            <a:r>
              <a:rPr lang="en-US" dirty="0" err="1">
                <a:solidFill>
                  <a:schemeClr val="accent1">
                    <a:lumMod val="75000"/>
                  </a:schemeClr>
                </a:solidFill>
              </a:rPr>
              <a:t>FALSE</a:t>
            </a:r>
            <a:r>
              <a:rPr lang="en-US" dirty="0">
                <a:solidFill>
                  <a:schemeClr val="accent1">
                    <a:lumMod val="75000"/>
                  </a:schemeClr>
                </a:solidFill>
              </a:rPr>
              <a:t>.</a:t>
            </a:r>
            <a:br>
              <a:rPr lang="en-US" dirty="0">
                <a:solidFill>
                  <a:schemeClr val="accent1">
                    <a:lumMod val="75000"/>
                  </a:schemeClr>
                </a:solidFill>
              </a:rPr>
            </a:br>
            <a:r>
              <a:rPr lang="en-US" dirty="0" smtClean="0">
                <a:solidFill>
                  <a:schemeClr val="accent1">
                    <a:lumMod val="75000"/>
                  </a:schemeClr>
                </a:solidFill>
              </a:rPr>
              <a:t>Governments submit periodic reports according to </a:t>
            </a:r>
            <a:r>
              <a:rPr lang="en-US" dirty="0">
                <a:solidFill>
                  <a:schemeClr val="accent1">
                    <a:lumMod val="75000"/>
                  </a:schemeClr>
                </a:solidFill>
              </a:rPr>
              <a:t>a schedule</a:t>
            </a:r>
            <a:br>
              <a:rPr lang="en-US" dirty="0">
                <a:solidFill>
                  <a:schemeClr val="accent1">
                    <a:lumMod val="75000"/>
                  </a:schemeClr>
                </a:solidFill>
              </a:rPr>
            </a:br>
            <a:r>
              <a:rPr lang="en-US" dirty="0">
                <a:solidFill>
                  <a:schemeClr val="accent1">
                    <a:lumMod val="75000"/>
                  </a:schemeClr>
                </a:solidFill>
              </a:rPr>
              <a:t>specified by </a:t>
            </a:r>
            <a:r>
              <a:rPr lang="en-US" dirty="0" smtClean="0">
                <a:solidFill>
                  <a:schemeClr val="accent1">
                    <a:lumMod val="75000"/>
                  </a:schemeClr>
                </a:solidFill>
              </a:rPr>
              <a:t>the particular </a:t>
            </a:r>
            <a:r>
              <a:rPr lang="en-US" dirty="0">
                <a:solidFill>
                  <a:schemeClr val="accent1">
                    <a:lumMod val="75000"/>
                  </a:schemeClr>
                </a:solidFill>
              </a:rPr>
              <a:t>treaty.</a:t>
            </a:r>
            <a:endParaRPr lang="ru-RU" b="1" dirty="0">
              <a:solidFill>
                <a:schemeClr val="accent1">
                  <a:lumMod val="75000"/>
                </a:schemeClr>
              </a:solidFill>
            </a:endParaRPr>
          </a:p>
        </p:txBody>
      </p:sp>
    </p:spTree>
    <p:extLst>
      <p:ext uri="{BB962C8B-B14F-4D97-AF65-F5344CB8AC3E}">
        <p14:creationId xmlns:p14="http://schemas.microsoft.com/office/powerpoint/2010/main" val="9810291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An </a:t>
            </a:r>
            <a:r>
              <a:rPr lang="en-US" dirty="0" smtClean="0"/>
              <a:t>independent NGO </a:t>
            </a:r>
            <a:r>
              <a:rPr lang="en-US" dirty="0"/>
              <a:t>submission to</a:t>
            </a:r>
            <a:br>
              <a:rPr lang="en-US" dirty="0"/>
            </a:br>
            <a:r>
              <a:rPr lang="en-US" dirty="0"/>
              <a:t>a treaty </a:t>
            </a:r>
            <a:r>
              <a:rPr lang="en-US" dirty="0" smtClean="0"/>
              <a:t>monitoring body </a:t>
            </a:r>
            <a:r>
              <a:rPr lang="en-US" dirty="0"/>
              <a:t>to help it</a:t>
            </a:r>
            <a:br>
              <a:rPr lang="en-US" dirty="0"/>
            </a:br>
            <a:r>
              <a:rPr lang="en-US" dirty="0"/>
              <a:t>assess a </a:t>
            </a:r>
            <a:r>
              <a:rPr lang="en-US" dirty="0" smtClean="0"/>
              <a:t>state’s compliance </a:t>
            </a:r>
            <a:r>
              <a:rPr lang="en-US" dirty="0"/>
              <a:t>with </a:t>
            </a:r>
            <a:r>
              <a:rPr lang="en-US" dirty="0" smtClean="0"/>
              <a:t>that treaty </a:t>
            </a:r>
            <a:r>
              <a:rPr lang="en-US" dirty="0"/>
              <a:t>is called:</a:t>
            </a:r>
            <a:br>
              <a:rPr lang="en-US" dirty="0"/>
            </a:br>
            <a:r>
              <a:rPr lang="en-US" dirty="0" smtClean="0"/>
              <a:t/>
            </a:r>
            <a:br>
              <a:rPr lang="en-US" dirty="0" smtClean="0"/>
            </a:br>
            <a:endParaRPr lang="ru-RU" b="1" dirty="0">
              <a:solidFill>
                <a:schemeClr val="accent1">
                  <a:lumMod val="75000"/>
                </a:schemeClr>
              </a:solidFill>
            </a:endParaRPr>
          </a:p>
        </p:txBody>
      </p:sp>
    </p:spTree>
    <p:extLst>
      <p:ext uri="{BB962C8B-B14F-4D97-AF65-F5344CB8AC3E}">
        <p14:creationId xmlns:p14="http://schemas.microsoft.com/office/powerpoint/2010/main" val="35013515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An </a:t>
            </a:r>
            <a:r>
              <a:rPr lang="en-US" dirty="0" smtClean="0"/>
              <a:t>independent NGO </a:t>
            </a:r>
            <a:r>
              <a:rPr lang="en-US" dirty="0"/>
              <a:t>submission to</a:t>
            </a:r>
            <a:br>
              <a:rPr lang="en-US" dirty="0"/>
            </a:br>
            <a:r>
              <a:rPr lang="en-US" dirty="0"/>
              <a:t>a treaty </a:t>
            </a:r>
            <a:r>
              <a:rPr lang="en-US" dirty="0" smtClean="0"/>
              <a:t>monitoring body </a:t>
            </a:r>
            <a:r>
              <a:rPr lang="en-US" dirty="0"/>
              <a:t>to help it</a:t>
            </a:r>
            <a:br>
              <a:rPr lang="en-US" dirty="0"/>
            </a:br>
            <a:r>
              <a:rPr lang="en-US" dirty="0"/>
              <a:t>assess a </a:t>
            </a:r>
            <a:r>
              <a:rPr lang="en-US" dirty="0" smtClean="0"/>
              <a:t>state’s compliance </a:t>
            </a:r>
            <a:r>
              <a:rPr lang="en-US" dirty="0"/>
              <a:t>with </a:t>
            </a:r>
            <a:r>
              <a:rPr lang="en-US" dirty="0" smtClean="0"/>
              <a:t>that treaty </a:t>
            </a:r>
            <a:r>
              <a:rPr lang="en-US" dirty="0"/>
              <a:t>is called:</a:t>
            </a:r>
            <a:br>
              <a:rPr lang="en-US" dirty="0"/>
            </a:br>
            <a:r>
              <a:rPr lang="en-US" dirty="0" smtClean="0"/>
              <a:t/>
            </a:r>
            <a:br>
              <a:rPr lang="en-US" dirty="0" smtClean="0"/>
            </a:br>
            <a:r>
              <a:rPr lang="en-US" dirty="0" smtClean="0">
                <a:solidFill>
                  <a:schemeClr val="accent1">
                    <a:lumMod val="75000"/>
                  </a:schemeClr>
                </a:solidFill>
              </a:rPr>
              <a:t>A </a:t>
            </a:r>
            <a:r>
              <a:rPr lang="en-US" b="1" dirty="0">
                <a:solidFill>
                  <a:schemeClr val="accent1">
                    <a:lumMod val="75000"/>
                  </a:schemeClr>
                </a:solidFill>
              </a:rPr>
              <a:t>Shadow Report</a:t>
            </a:r>
            <a:r>
              <a:rPr lang="en-US" dirty="0">
                <a:solidFill>
                  <a:schemeClr val="accent1">
                    <a:lumMod val="75000"/>
                  </a:schemeClr>
                </a:solidFill>
              </a:rPr>
              <a:t>.</a:t>
            </a:r>
            <a:endParaRPr lang="ru-RU" b="1" dirty="0">
              <a:solidFill>
                <a:schemeClr val="accent1">
                  <a:lumMod val="75000"/>
                </a:schemeClr>
              </a:solidFill>
            </a:endParaRPr>
          </a:p>
        </p:txBody>
      </p:sp>
    </p:spTree>
    <p:extLst>
      <p:ext uri="{BB962C8B-B14F-4D97-AF65-F5344CB8AC3E}">
        <p14:creationId xmlns:p14="http://schemas.microsoft.com/office/powerpoint/2010/main" val="2299037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799" y="609599"/>
            <a:ext cx="8588203" cy="3494809"/>
          </a:xfrm>
        </p:spPr>
        <p:txBody>
          <a:bodyPr>
            <a:normAutofit/>
          </a:bodyPr>
          <a:lstStyle/>
          <a:p>
            <a:r>
              <a:rPr lang="en-US" dirty="0"/>
              <a:t>Human Rights </a:t>
            </a:r>
            <a:r>
              <a:rPr lang="en-US" dirty="0" smtClean="0"/>
              <a:t>are</a:t>
            </a:r>
            <a:r>
              <a:rPr lang="ru-RU" dirty="0" smtClean="0"/>
              <a:t> </a:t>
            </a:r>
            <a:r>
              <a:rPr lang="en-US" b="1" dirty="0" smtClean="0"/>
              <a:t>universal </a:t>
            </a:r>
            <a:r>
              <a:rPr lang="en-US" dirty="0"/>
              <a:t>this</a:t>
            </a:r>
            <a:br>
              <a:rPr lang="en-US" dirty="0"/>
            </a:br>
            <a:r>
              <a:rPr lang="en-US" dirty="0"/>
              <a:t>means</a:t>
            </a:r>
            <a:r>
              <a:rPr lang="en-US" dirty="0" smtClean="0"/>
              <a:t>…</a:t>
            </a:r>
            <a:br>
              <a:rPr lang="en-US" dirty="0" smtClean="0"/>
            </a:br>
            <a:r>
              <a:rPr lang="en-US" dirty="0"/>
              <a:t/>
            </a:r>
            <a:br>
              <a:rPr lang="en-US" dirty="0"/>
            </a:br>
            <a:endParaRPr lang="ru-RU" dirty="0"/>
          </a:p>
        </p:txBody>
      </p:sp>
    </p:spTree>
    <p:extLst>
      <p:ext uri="{BB962C8B-B14F-4D97-AF65-F5344CB8AC3E}">
        <p14:creationId xmlns:p14="http://schemas.microsoft.com/office/powerpoint/2010/main" val="352836155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Treaties impose different </a:t>
            </a:r>
            <a:r>
              <a:rPr lang="en-US" dirty="0"/>
              <a:t>types </a:t>
            </a:r>
            <a:r>
              <a:rPr lang="en-US" dirty="0" smtClean="0"/>
              <a:t>of obligations on Governments</a:t>
            </a:r>
            <a:r>
              <a:rPr lang="en-US" dirty="0"/>
              <a:t>.</a:t>
            </a:r>
            <a:br>
              <a:rPr lang="en-US" dirty="0"/>
            </a:br>
            <a:r>
              <a:rPr lang="en-US" dirty="0"/>
              <a:t>According to </a:t>
            </a:r>
            <a:r>
              <a:rPr lang="en-US" dirty="0" smtClean="0"/>
              <a:t>one type </a:t>
            </a:r>
            <a:r>
              <a:rPr lang="en-US" dirty="0"/>
              <a:t>of obligation a</a:t>
            </a:r>
            <a:br>
              <a:rPr lang="en-US" dirty="0"/>
            </a:br>
            <a:r>
              <a:rPr lang="en-US" dirty="0"/>
              <a:t>government </a:t>
            </a:r>
            <a:r>
              <a:rPr lang="en-US" dirty="0" smtClean="0"/>
              <a:t>should not </a:t>
            </a:r>
            <a:r>
              <a:rPr lang="en-US" dirty="0"/>
              <a:t>violate human</a:t>
            </a:r>
            <a:br>
              <a:rPr lang="en-US" dirty="0"/>
            </a:br>
            <a:r>
              <a:rPr lang="en-US" dirty="0"/>
              <a:t>rights.</a:t>
            </a:r>
            <a:br>
              <a:rPr lang="en-US" dirty="0"/>
            </a:br>
            <a:r>
              <a:rPr lang="en-US" dirty="0"/>
              <a:t>This is the </a:t>
            </a:r>
            <a:r>
              <a:rPr lang="en-US" dirty="0" smtClean="0"/>
              <a:t>obligation to</a:t>
            </a:r>
            <a:r>
              <a:rPr lang="en-US" dirty="0"/>
              <a:t>:</a:t>
            </a:r>
            <a:br>
              <a:rPr lang="en-US" dirty="0"/>
            </a:br>
            <a:r>
              <a:rPr lang="en-US" dirty="0"/>
              <a:t>a) respect </a:t>
            </a:r>
            <a:r>
              <a:rPr lang="en-US" dirty="0" smtClean="0"/>
              <a:t>human rights</a:t>
            </a:r>
            <a:r>
              <a:rPr lang="en-US" dirty="0"/>
              <a:t/>
            </a:r>
            <a:br>
              <a:rPr lang="en-US" dirty="0"/>
            </a:br>
            <a:r>
              <a:rPr lang="en-US" dirty="0"/>
              <a:t>b) protect </a:t>
            </a:r>
            <a:r>
              <a:rPr lang="en-US" dirty="0" smtClean="0"/>
              <a:t>human rights</a:t>
            </a:r>
            <a:r>
              <a:rPr lang="en-US" dirty="0"/>
              <a:t/>
            </a:r>
            <a:br>
              <a:rPr lang="en-US" dirty="0"/>
            </a:br>
            <a:r>
              <a:rPr lang="en-US" dirty="0"/>
              <a:t>c) fulfill human rights</a:t>
            </a:r>
            <a:br>
              <a:rPr lang="en-US" dirty="0"/>
            </a:br>
            <a:endParaRPr lang="ru-RU" b="1" dirty="0">
              <a:solidFill>
                <a:schemeClr val="accent1">
                  <a:lumMod val="75000"/>
                </a:schemeClr>
              </a:solidFill>
            </a:endParaRPr>
          </a:p>
        </p:txBody>
      </p:sp>
    </p:spTree>
    <p:extLst>
      <p:ext uri="{BB962C8B-B14F-4D97-AF65-F5344CB8AC3E}">
        <p14:creationId xmlns:p14="http://schemas.microsoft.com/office/powerpoint/2010/main" val="15757188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Treaties impose different </a:t>
            </a:r>
            <a:r>
              <a:rPr lang="en-US" dirty="0"/>
              <a:t>types </a:t>
            </a:r>
            <a:r>
              <a:rPr lang="en-US" dirty="0" smtClean="0"/>
              <a:t>of obligations on Governments</a:t>
            </a:r>
            <a:r>
              <a:rPr lang="en-US" dirty="0"/>
              <a:t>.</a:t>
            </a:r>
            <a:br>
              <a:rPr lang="en-US" dirty="0"/>
            </a:br>
            <a:r>
              <a:rPr lang="en-US" dirty="0"/>
              <a:t>According to </a:t>
            </a:r>
            <a:r>
              <a:rPr lang="en-US" dirty="0" smtClean="0"/>
              <a:t>one type </a:t>
            </a:r>
            <a:r>
              <a:rPr lang="en-US" dirty="0"/>
              <a:t>of obligation a</a:t>
            </a:r>
            <a:br>
              <a:rPr lang="en-US" dirty="0"/>
            </a:br>
            <a:r>
              <a:rPr lang="en-US" dirty="0"/>
              <a:t>government </a:t>
            </a:r>
            <a:r>
              <a:rPr lang="en-US" dirty="0" smtClean="0"/>
              <a:t>should not </a:t>
            </a:r>
            <a:r>
              <a:rPr lang="en-US" dirty="0"/>
              <a:t>violate human</a:t>
            </a:r>
            <a:br>
              <a:rPr lang="en-US" dirty="0"/>
            </a:br>
            <a:r>
              <a:rPr lang="en-US" dirty="0"/>
              <a:t>rights.</a:t>
            </a:r>
            <a:br>
              <a:rPr lang="en-US" dirty="0"/>
            </a:br>
            <a:r>
              <a:rPr lang="en-US" dirty="0"/>
              <a:t>This is the </a:t>
            </a:r>
            <a:r>
              <a:rPr lang="en-US" dirty="0" smtClean="0"/>
              <a:t>obligation to</a:t>
            </a:r>
            <a:r>
              <a:rPr lang="en-US" dirty="0"/>
              <a:t>:</a:t>
            </a:r>
            <a:br>
              <a:rPr lang="en-US" dirty="0"/>
            </a:br>
            <a:r>
              <a:rPr lang="en-US" b="1" dirty="0">
                <a:solidFill>
                  <a:schemeClr val="accent1">
                    <a:lumMod val="75000"/>
                  </a:schemeClr>
                </a:solidFill>
              </a:rPr>
              <a:t>a) respect </a:t>
            </a:r>
            <a:r>
              <a:rPr lang="en-US" b="1" dirty="0" smtClean="0">
                <a:solidFill>
                  <a:schemeClr val="accent1">
                    <a:lumMod val="75000"/>
                  </a:schemeClr>
                </a:solidFill>
              </a:rPr>
              <a:t>human rights</a:t>
            </a:r>
            <a:r>
              <a:rPr lang="en-US" b="1" dirty="0">
                <a:solidFill>
                  <a:schemeClr val="accent1">
                    <a:lumMod val="75000"/>
                  </a:schemeClr>
                </a:solidFill>
              </a:rPr>
              <a:t/>
            </a:r>
            <a:br>
              <a:rPr lang="en-US" b="1" dirty="0">
                <a:solidFill>
                  <a:schemeClr val="accent1">
                    <a:lumMod val="75000"/>
                  </a:schemeClr>
                </a:solidFill>
              </a:rPr>
            </a:br>
            <a:r>
              <a:rPr lang="en-US" dirty="0">
                <a:solidFill>
                  <a:schemeClr val="bg1">
                    <a:lumMod val="85000"/>
                  </a:schemeClr>
                </a:solidFill>
              </a:rPr>
              <a:t>b) protect </a:t>
            </a:r>
            <a:r>
              <a:rPr lang="en-US" dirty="0" smtClean="0">
                <a:solidFill>
                  <a:schemeClr val="bg1">
                    <a:lumMod val="85000"/>
                  </a:schemeClr>
                </a:solidFill>
              </a:rPr>
              <a:t>human rights</a:t>
            </a:r>
            <a:r>
              <a:rPr lang="en-US" dirty="0">
                <a:solidFill>
                  <a:schemeClr val="bg1">
                    <a:lumMod val="85000"/>
                  </a:schemeClr>
                </a:solidFill>
              </a:rPr>
              <a:t/>
            </a:r>
            <a:br>
              <a:rPr lang="en-US" dirty="0">
                <a:solidFill>
                  <a:schemeClr val="bg1">
                    <a:lumMod val="85000"/>
                  </a:schemeClr>
                </a:solidFill>
              </a:rPr>
            </a:br>
            <a:r>
              <a:rPr lang="en-US" dirty="0">
                <a:solidFill>
                  <a:schemeClr val="bg1">
                    <a:lumMod val="85000"/>
                  </a:schemeClr>
                </a:solidFill>
              </a:rPr>
              <a:t>c) fulfill human rights</a:t>
            </a:r>
            <a:br>
              <a:rPr lang="en-US" dirty="0">
                <a:solidFill>
                  <a:schemeClr val="bg1">
                    <a:lumMod val="85000"/>
                  </a:schemeClr>
                </a:solidFill>
              </a:rPr>
            </a:br>
            <a:endParaRPr lang="ru-RU" b="1" dirty="0">
              <a:solidFill>
                <a:schemeClr val="bg1">
                  <a:lumMod val="85000"/>
                </a:schemeClr>
              </a:solidFill>
            </a:endParaRPr>
          </a:p>
        </p:txBody>
      </p:sp>
    </p:spTree>
    <p:extLst>
      <p:ext uri="{BB962C8B-B14F-4D97-AF65-F5344CB8AC3E}">
        <p14:creationId xmlns:p14="http://schemas.microsoft.com/office/powerpoint/2010/main" val="28987229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Treaties impose different </a:t>
            </a:r>
            <a:r>
              <a:rPr lang="en-US" dirty="0"/>
              <a:t>types </a:t>
            </a:r>
            <a:r>
              <a:rPr lang="en-US" dirty="0" smtClean="0"/>
              <a:t>of obligations on Governments. According </a:t>
            </a:r>
            <a:r>
              <a:rPr lang="en-US" dirty="0"/>
              <a:t>to </a:t>
            </a:r>
            <a:r>
              <a:rPr lang="en-US" dirty="0" smtClean="0"/>
              <a:t>one type </a:t>
            </a:r>
            <a:r>
              <a:rPr lang="en-US" dirty="0"/>
              <a:t>of obligation </a:t>
            </a:r>
            <a:r>
              <a:rPr lang="en-US" dirty="0" smtClean="0"/>
              <a:t>a government should create conditions necessary </a:t>
            </a:r>
            <a:r>
              <a:rPr lang="en-US" dirty="0"/>
              <a:t>for </a:t>
            </a:r>
            <a:r>
              <a:rPr lang="en-US" dirty="0" smtClean="0"/>
              <a:t>the enjoyment </a:t>
            </a:r>
            <a:r>
              <a:rPr lang="en-US" dirty="0"/>
              <a:t>of </a:t>
            </a:r>
            <a:r>
              <a:rPr lang="en-US" dirty="0" smtClean="0"/>
              <a:t>human rights </a:t>
            </a:r>
            <a:r>
              <a:rPr lang="en-US" dirty="0"/>
              <a:t>by </a:t>
            </a:r>
            <a:r>
              <a:rPr lang="en-US" dirty="0" smtClean="0"/>
              <a:t>everyone</a:t>
            </a:r>
            <a:r>
              <a:rPr lang="en-US" dirty="0"/>
              <a:t>.</a:t>
            </a:r>
            <a:br>
              <a:rPr lang="en-US" dirty="0"/>
            </a:br>
            <a:r>
              <a:rPr lang="en-US" dirty="0"/>
              <a:t>This is the </a:t>
            </a:r>
            <a:r>
              <a:rPr lang="en-US" dirty="0" smtClean="0"/>
              <a:t>obligation to</a:t>
            </a:r>
            <a:r>
              <a:rPr lang="en-US" dirty="0"/>
              <a:t>:</a:t>
            </a:r>
            <a:br>
              <a:rPr lang="en-US" dirty="0"/>
            </a:br>
            <a:r>
              <a:rPr lang="en-US" dirty="0">
                <a:solidFill>
                  <a:srgbClr val="5FCBEF"/>
                </a:solidFill>
              </a:rPr>
              <a:t>a) respect </a:t>
            </a:r>
            <a:r>
              <a:rPr lang="en-US" dirty="0" smtClean="0">
                <a:solidFill>
                  <a:srgbClr val="5FCBEF"/>
                </a:solidFill>
              </a:rPr>
              <a:t>human rights</a:t>
            </a:r>
            <a:r>
              <a:rPr lang="en-US" dirty="0">
                <a:solidFill>
                  <a:srgbClr val="5FCBEF"/>
                </a:solidFill>
              </a:rPr>
              <a:t/>
            </a:r>
            <a:br>
              <a:rPr lang="en-US" dirty="0">
                <a:solidFill>
                  <a:srgbClr val="5FCBEF"/>
                </a:solidFill>
              </a:rPr>
            </a:br>
            <a:r>
              <a:rPr lang="en-US" dirty="0">
                <a:solidFill>
                  <a:srgbClr val="5FCBEF"/>
                </a:solidFill>
              </a:rPr>
              <a:t>b) protect </a:t>
            </a:r>
            <a:r>
              <a:rPr lang="en-US" dirty="0" smtClean="0">
                <a:solidFill>
                  <a:srgbClr val="5FCBEF"/>
                </a:solidFill>
              </a:rPr>
              <a:t>human rights</a:t>
            </a:r>
            <a:r>
              <a:rPr lang="en-US" dirty="0">
                <a:solidFill>
                  <a:srgbClr val="5FCBEF"/>
                </a:solidFill>
              </a:rPr>
              <a:t/>
            </a:r>
            <a:br>
              <a:rPr lang="en-US" dirty="0">
                <a:solidFill>
                  <a:srgbClr val="5FCBEF"/>
                </a:solidFill>
              </a:rPr>
            </a:br>
            <a:r>
              <a:rPr lang="en-US" dirty="0">
                <a:solidFill>
                  <a:srgbClr val="5FCBEF"/>
                </a:solidFill>
              </a:rPr>
              <a:t>c) fulfill human rights</a:t>
            </a:r>
            <a:endParaRPr lang="ru-RU" dirty="0">
              <a:solidFill>
                <a:srgbClr val="5FCBEF"/>
              </a:solidFill>
            </a:endParaRPr>
          </a:p>
        </p:txBody>
      </p:sp>
    </p:spTree>
    <p:extLst>
      <p:ext uri="{BB962C8B-B14F-4D97-AF65-F5344CB8AC3E}">
        <p14:creationId xmlns:p14="http://schemas.microsoft.com/office/powerpoint/2010/main" val="19713545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Treaties impose different </a:t>
            </a:r>
            <a:r>
              <a:rPr lang="en-US" dirty="0"/>
              <a:t>types </a:t>
            </a:r>
            <a:r>
              <a:rPr lang="en-US" dirty="0" smtClean="0"/>
              <a:t>of obligations on Governments. According </a:t>
            </a:r>
            <a:r>
              <a:rPr lang="en-US" dirty="0"/>
              <a:t>to </a:t>
            </a:r>
            <a:r>
              <a:rPr lang="en-US" dirty="0" smtClean="0"/>
              <a:t>one type </a:t>
            </a:r>
            <a:r>
              <a:rPr lang="en-US" dirty="0"/>
              <a:t>of obligation </a:t>
            </a:r>
            <a:r>
              <a:rPr lang="en-US" dirty="0" smtClean="0"/>
              <a:t>a government should create conditions necessary </a:t>
            </a:r>
            <a:r>
              <a:rPr lang="en-US" dirty="0"/>
              <a:t>for </a:t>
            </a:r>
            <a:r>
              <a:rPr lang="en-US" dirty="0" smtClean="0"/>
              <a:t>the enjoyment </a:t>
            </a:r>
            <a:r>
              <a:rPr lang="en-US" dirty="0"/>
              <a:t>of </a:t>
            </a:r>
            <a:r>
              <a:rPr lang="en-US" dirty="0" smtClean="0"/>
              <a:t>human rights </a:t>
            </a:r>
            <a:r>
              <a:rPr lang="en-US" dirty="0"/>
              <a:t>by </a:t>
            </a:r>
            <a:r>
              <a:rPr lang="en-US" dirty="0" smtClean="0"/>
              <a:t>everyone</a:t>
            </a:r>
            <a:r>
              <a:rPr lang="en-US" dirty="0"/>
              <a:t>.</a:t>
            </a:r>
            <a:br>
              <a:rPr lang="en-US" dirty="0"/>
            </a:br>
            <a:r>
              <a:rPr lang="en-US" dirty="0"/>
              <a:t>This is the </a:t>
            </a:r>
            <a:r>
              <a:rPr lang="en-US" dirty="0" smtClean="0"/>
              <a:t>obligation to</a:t>
            </a:r>
            <a:r>
              <a:rPr lang="en-US" dirty="0"/>
              <a:t>:</a:t>
            </a:r>
            <a:br>
              <a:rPr lang="en-US" dirty="0"/>
            </a:br>
            <a:r>
              <a:rPr lang="en-US" dirty="0">
                <a:solidFill>
                  <a:schemeClr val="bg1">
                    <a:lumMod val="85000"/>
                  </a:schemeClr>
                </a:solidFill>
              </a:rPr>
              <a:t>a) respect </a:t>
            </a:r>
            <a:r>
              <a:rPr lang="en-US" dirty="0" smtClean="0">
                <a:solidFill>
                  <a:schemeClr val="bg1">
                    <a:lumMod val="85000"/>
                  </a:schemeClr>
                </a:solidFill>
              </a:rPr>
              <a:t>human rights</a:t>
            </a:r>
            <a:r>
              <a:rPr lang="en-US" dirty="0">
                <a:solidFill>
                  <a:schemeClr val="bg1">
                    <a:lumMod val="85000"/>
                  </a:schemeClr>
                </a:solidFill>
              </a:rPr>
              <a:t/>
            </a:r>
            <a:br>
              <a:rPr lang="en-US" dirty="0">
                <a:solidFill>
                  <a:schemeClr val="bg1">
                    <a:lumMod val="85000"/>
                  </a:schemeClr>
                </a:solidFill>
              </a:rPr>
            </a:br>
            <a:r>
              <a:rPr lang="en-US" dirty="0">
                <a:solidFill>
                  <a:schemeClr val="bg1">
                    <a:lumMod val="85000"/>
                  </a:schemeClr>
                </a:solidFill>
              </a:rPr>
              <a:t>b) protect </a:t>
            </a:r>
            <a:r>
              <a:rPr lang="en-US" dirty="0" smtClean="0">
                <a:solidFill>
                  <a:schemeClr val="bg1">
                    <a:lumMod val="85000"/>
                  </a:schemeClr>
                </a:solidFill>
              </a:rPr>
              <a:t>human rights</a:t>
            </a:r>
            <a:r>
              <a:rPr lang="en-US" dirty="0"/>
              <a:t/>
            </a:r>
            <a:br>
              <a:rPr lang="en-US" dirty="0"/>
            </a:br>
            <a:r>
              <a:rPr lang="en-US" b="1" dirty="0">
                <a:solidFill>
                  <a:schemeClr val="accent1">
                    <a:lumMod val="75000"/>
                  </a:schemeClr>
                </a:solidFill>
              </a:rPr>
              <a:t>c) fulfill human rights</a:t>
            </a:r>
            <a:endParaRPr lang="ru-RU" b="1" dirty="0">
              <a:solidFill>
                <a:schemeClr val="accent1">
                  <a:lumMod val="75000"/>
                </a:schemeClr>
              </a:solidFill>
            </a:endParaRPr>
          </a:p>
        </p:txBody>
      </p:sp>
    </p:spTree>
    <p:extLst>
      <p:ext uri="{BB962C8B-B14F-4D97-AF65-F5344CB8AC3E}">
        <p14:creationId xmlns:p14="http://schemas.microsoft.com/office/powerpoint/2010/main" val="208321440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Treaties impose different </a:t>
            </a:r>
            <a:r>
              <a:rPr lang="en-US" dirty="0"/>
              <a:t>types </a:t>
            </a:r>
            <a:r>
              <a:rPr lang="en-US" dirty="0" smtClean="0"/>
              <a:t>of obligations on Governments. According </a:t>
            </a:r>
            <a:r>
              <a:rPr lang="en-US" dirty="0"/>
              <a:t>to </a:t>
            </a:r>
            <a:r>
              <a:rPr lang="en-US" dirty="0" smtClean="0"/>
              <a:t>one type </a:t>
            </a:r>
            <a:r>
              <a:rPr lang="en-US" dirty="0"/>
              <a:t>of obligation </a:t>
            </a:r>
            <a:r>
              <a:rPr lang="en-US" dirty="0" smtClean="0"/>
              <a:t>a government should prevent </a:t>
            </a:r>
            <a:r>
              <a:rPr lang="en-US" dirty="0"/>
              <a:t>others </a:t>
            </a:r>
            <a:r>
              <a:rPr lang="en-US" dirty="0" smtClean="0"/>
              <a:t>from violating human rights</a:t>
            </a:r>
            <a:r>
              <a:rPr lang="en-US" dirty="0"/>
              <a:t>.</a:t>
            </a:r>
            <a:br>
              <a:rPr lang="en-US" dirty="0"/>
            </a:br>
            <a:r>
              <a:rPr lang="en-US" dirty="0"/>
              <a:t>This is the </a:t>
            </a:r>
            <a:r>
              <a:rPr lang="en-US" dirty="0" smtClean="0"/>
              <a:t>obligation to</a:t>
            </a:r>
            <a:r>
              <a:rPr lang="en-US" dirty="0"/>
              <a:t>:</a:t>
            </a:r>
            <a:br>
              <a:rPr lang="en-US" dirty="0"/>
            </a:br>
            <a:r>
              <a:rPr lang="en-US" dirty="0"/>
              <a:t>a) respect </a:t>
            </a:r>
            <a:r>
              <a:rPr lang="en-US" dirty="0" smtClean="0"/>
              <a:t>human rights</a:t>
            </a:r>
            <a:r>
              <a:rPr lang="en-US" dirty="0"/>
              <a:t/>
            </a:r>
            <a:br>
              <a:rPr lang="en-US" dirty="0"/>
            </a:br>
            <a:r>
              <a:rPr lang="en-US" dirty="0"/>
              <a:t>b) protect </a:t>
            </a:r>
            <a:r>
              <a:rPr lang="en-US" dirty="0" smtClean="0"/>
              <a:t>human rights</a:t>
            </a:r>
            <a:r>
              <a:rPr lang="en-US" dirty="0"/>
              <a:t/>
            </a:r>
            <a:br>
              <a:rPr lang="en-US" dirty="0"/>
            </a:br>
            <a:r>
              <a:rPr lang="en-US" dirty="0"/>
              <a:t>c) fulfill human </a:t>
            </a:r>
            <a:r>
              <a:rPr lang="en-US" dirty="0" smtClean="0"/>
              <a:t>rights</a:t>
            </a:r>
            <a:endParaRPr lang="ru-RU" b="1" dirty="0">
              <a:solidFill>
                <a:schemeClr val="accent1">
                  <a:lumMod val="75000"/>
                </a:schemeClr>
              </a:solidFill>
            </a:endParaRPr>
          </a:p>
        </p:txBody>
      </p:sp>
    </p:spTree>
    <p:extLst>
      <p:ext uri="{BB962C8B-B14F-4D97-AF65-F5344CB8AC3E}">
        <p14:creationId xmlns:p14="http://schemas.microsoft.com/office/powerpoint/2010/main" val="131726969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Treaties impose different </a:t>
            </a:r>
            <a:r>
              <a:rPr lang="en-US" dirty="0"/>
              <a:t>types </a:t>
            </a:r>
            <a:r>
              <a:rPr lang="en-US" dirty="0" smtClean="0"/>
              <a:t>of obligations on Governments. According </a:t>
            </a:r>
            <a:r>
              <a:rPr lang="en-US" dirty="0"/>
              <a:t>to </a:t>
            </a:r>
            <a:r>
              <a:rPr lang="en-US" dirty="0" err="1" smtClean="0"/>
              <a:t>onen</a:t>
            </a:r>
            <a:r>
              <a:rPr lang="en-US" dirty="0" smtClean="0"/>
              <a:t> type </a:t>
            </a:r>
            <a:r>
              <a:rPr lang="en-US" dirty="0"/>
              <a:t>of obligation </a:t>
            </a:r>
            <a:r>
              <a:rPr lang="en-US" dirty="0" smtClean="0"/>
              <a:t>a government should prevent </a:t>
            </a:r>
            <a:r>
              <a:rPr lang="en-US" dirty="0"/>
              <a:t>others </a:t>
            </a:r>
            <a:r>
              <a:rPr lang="en-US" dirty="0" smtClean="0"/>
              <a:t>from violating human rights</a:t>
            </a:r>
            <a:r>
              <a:rPr lang="en-US" dirty="0"/>
              <a:t>.</a:t>
            </a:r>
            <a:br>
              <a:rPr lang="en-US" dirty="0"/>
            </a:br>
            <a:r>
              <a:rPr lang="en-US" dirty="0"/>
              <a:t>This is the </a:t>
            </a:r>
            <a:r>
              <a:rPr lang="en-US" dirty="0" smtClean="0"/>
              <a:t>obligation to</a:t>
            </a:r>
            <a:r>
              <a:rPr lang="en-US" dirty="0"/>
              <a:t>:</a:t>
            </a:r>
            <a:br>
              <a:rPr lang="en-US" dirty="0"/>
            </a:br>
            <a:r>
              <a:rPr lang="en-US" dirty="0">
                <a:solidFill>
                  <a:schemeClr val="bg1">
                    <a:lumMod val="85000"/>
                  </a:schemeClr>
                </a:solidFill>
              </a:rPr>
              <a:t>a) respect </a:t>
            </a:r>
            <a:r>
              <a:rPr lang="en-US" dirty="0" smtClean="0">
                <a:solidFill>
                  <a:schemeClr val="bg1">
                    <a:lumMod val="85000"/>
                  </a:schemeClr>
                </a:solidFill>
              </a:rPr>
              <a:t>human rights</a:t>
            </a:r>
            <a:r>
              <a:rPr lang="en-US" dirty="0"/>
              <a:t/>
            </a:r>
            <a:br>
              <a:rPr lang="en-US" dirty="0"/>
            </a:br>
            <a:r>
              <a:rPr lang="en-US" b="1" dirty="0">
                <a:solidFill>
                  <a:schemeClr val="accent1">
                    <a:lumMod val="75000"/>
                  </a:schemeClr>
                </a:solidFill>
              </a:rPr>
              <a:t>b) protect </a:t>
            </a:r>
            <a:r>
              <a:rPr lang="en-US" b="1" dirty="0" smtClean="0">
                <a:solidFill>
                  <a:schemeClr val="accent1">
                    <a:lumMod val="75000"/>
                  </a:schemeClr>
                </a:solidFill>
              </a:rPr>
              <a:t>human rights</a:t>
            </a:r>
            <a:r>
              <a:rPr lang="en-US" b="1" dirty="0">
                <a:solidFill>
                  <a:schemeClr val="accent1">
                    <a:lumMod val="75000"/>
                  </a:schemeClr>
                </a:solidFill>
              </a:rPr>
              <a:t/>
            </a:r>
            <a:br>
              <a:rPr lang="en-US" b="1" dirty="0">
                <a:solidFill>
                  <a:schemeClr val="accent1">
                    <a:lumMod val="75000"/>
                  </a:schemeClr>
                </a:solidFill>
              </a:rPr>
            </a:br>
            <a:r>
              <a:rPr lang="en-US" dirty="0">
                <a:solidFill>
                  <a:schemeClr val="bg1">
                    <a:lumMod val="85000"/>
                  </a:schemeClr>
                </a:solidFill>
              </a:rPr>
              <a:t>c) fulfill human </a:t>
            </a:r>
            <a:r>
              <a:rPr lang="en-US" dirty="0" smtClean="0">
                <a:solidFill>
                  <a:schemeClr val="bg1">
                    <a:lumMod val="85000"/>
                  </a:schemeClr>
                </a:solidFill>
              </a:rPr>
              <a:t>rights</a:t>
            </a:r>
            <a:endParaRPr lang="ru-RU" b="1" dirty="0">
              <a:solidFill>
                <a:schemeClr val="bg1">
                  <a:lumMod val="85000"/>
                </a:schemeClr>
              </a:solidFill>
            </a:endParaRPr>
          </a:p>
        </p:txBody>
      </p:sp>
    </p:spTree>
    <p:extLst>
      <p:ext uri="{BB962C8B-B14F-4D97-AF65-F5344CB8AC3E}">
        <p14:creationId xmlns:p14="http://schemas.microsoft.com/office/powerpoint/2010/main" val="342289886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A </a:t>
            </a:r>
            <a:r>
              <a:rPr lang="en-US" b="1" dirty="0"/>
              <a:t>Human </a:t>
            </a:r>
            <a:r>
              <a:rPr lang="en-US" b="1" dirty="0" smtClean="0"/>
              <a:t>Rights Treaty </a:t>
            </a:r>
            <a:r>
              <a:rPr lang="en-US" dirty="0"/>
              <a:t>is a </a:t>
            </a:r>
            <a:r>
              <a:rPr lang="en-US" dirty="0" smtClean="0"/>
              <a:t>binding agreement between two </a:t>
            </a:r>
            <a:r>
              <a:rPr lang="en-US" dirty="0"/>
              <a:t>or more </a:t>
            </a:r>
            <a:r>
              <a:rPr lang="en-US" dirty="0" smtClean="0"/>
              <a:t>nations in </a:t>
            </a:r>
            <a:r>
              <a:rPr lang="en-US" dirty="0"/>
              <a:t>which </a:t>
            </a:r>
            <a:r>
              <a:rPr lang="en-US" dirty="0" smtClean="0"/>
              <a:t>human rights </a:t>
            </a:r>
            <a:r>
              <a:rPr lang="en-US" dirty="0"/>
              <a:t>are </a:t>
            </a:r>
            <a:r>
              <a:rPr lang="en-US" dirty="0" smtClean="0"/>
              <a:t>legally protected</a:t>
            </a:r>
            <a:r>
              <a:rPr lang="en-US" dirty="0"/>
              <a:t>. What </a:t>
            </a:r>
            <a:r>
              <a:rPr lang="en-US" dirty="0" smtClean="0"/>
              <a:t>are two </a:t>
            </a:r>
            <a:r>
              <a:rPr lang="en-US" dirty="0"/>
              <a:t>other terms </a:t>
            </a:r>
            <a:r>
              <a:rPr lang="en-US" dirty="0" smtClean="0"/>
              <a:t>for Treaty </a:t>
            </a:r>
            <a:r>
              <a:rPr lang="en-US" dirty="0"/>
              <a:t>that mean </a:t>
            </a:r>
            <a:r>
              <a:rPr lang="en-US" dirty="0" smtClean="0"/>
              <a:t>the same </a:t>
            </a:r>
            <a:r>
              <a:rPr lang="en-US" dirty="0"/>
              <a:t>thing?</a:t>
            </a:r>
            <a:br>
              <a:rPr lang="en-US" dirty="0"/>
            </a:br>
            <a:r>
              <a:rPr lang="en-US" dirty="0"/>
              <a:t>a) Declaration </a:t>
            </a:r>
            <a:r>
              <a:rPr lang="en-US" dirty="0" smtClean="0"/>
              <a:t>and Covenant</a:t>
            </a:r>
            <a:r>
              <a:rPr lang="en-US" dirty="0"/>
              <a:t/>
            </a:r>
            <a:br>
              <a:rPr lang="en-US" dirty="0"/>
            </a:br>
            <a:r>
              <a:rPr lang="en-US" dirty="0"/>
              <a:t>b) Covenant </a:t>
            </a:r>
            <a:r>
              <a:rPr lang="en-US" dirty="0" smtClean="0"/>
              <a:t>and Convention</a:t>
            </a:r>
            <a:br>
              <a:rPr lang="en-US" dirty="0" smtClean="0"/>
            </a:br>
            <a:r>
              <a:rPr lang="en-US" dirty="0" smtClean="0"/>
              <a:t>c</a:t>
            </a:r>
            <a:r>
              <a:rPr lang="en-US" dirty="0"/>
              <a:t>) Convention </a:t>
            </a:r>
            <a:r>
              <a:rPr lang="en-US" dirty="0" smtClean="0"/>
              <a:t>and Declaration</a:t>
            </a:r>
            <a:endParaRPr lang="ru-RU" b="1" dirty="0">
              <a:solidFill>
                <a:schemeClr val="bg1">
                  <a:lumMod val="85000"/>
                </a:schemeClr>
              </a:solidFill>
            </a:endParaRPr>
          </a:p>
        </p:txBody>
      </p:sp>
    </p:spTree>
    <p:extLst>
      <p:ext uri="{BB962C8B-B14F-4D97-AF65-F5344CB8AC3E}">
        <p14:creationId xmlns:p14="http://schemas.microsoft.com/office/powerpoint/2010/main" val="286721769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A </a:t>
            </a:r>
            <a:r>
              <a:rPr lang="en-US" b="1" dirty="0"/>
              <a:t>Human </a:t>
            </a:r>
            <a:r>
              <a:rPr lang="en-US" b="1" dirty="0" smtClean="0"/>
              <a:t>Rights Treaty </a:t>
            </a:r>
            <a:r>
              <a:rPr lang="en-US" dirty="0"/>
              <a:t>is a </a:t>
            </a:r>
            <a:r>
              <a:rPr lang="en-US" dirty="0" smtClean="0"/>
              <a:t>binding agreement between two </a:t>
            </a:r>
            <a:r>
              <a:rPr lang="en-US" dirty="0"/>
              <a:t>or more </a:t>
            </a:r>
            <a:r>
              <a:rPr lang="en-US" dirty="0" smtClean="0"/>
              <a:t>nations in </a:t>
            </a:r>
            <a:r>
              <a:rPr lang="en-US" dirty="0"/>
              <a:t>which </a:t>
            </a:r>
            <a:r>
              <a:rPr lang="en-US" dirty="0" smtClean="0"/>
              <a:t>human rights </a:t>
            </a:r>
            <a:r>
              <a:rPr lang="en-US" dirty="0"/>
              <a:t>are </a:t>
            </a:r>
            <a:r>
              <a:rPr lang="en-US" dirty="0" smtClean="0"/>
              <a:t>legally protected</a:t>
            </a:r>
            <a:r>
              <a:rPr lang="en-US" dirty="0"/>
              <a:t>. What </a:t>
            </a:r>
            <a:r>
              <a:rPr lang="en-US" dirty="0" smtClean="0"/>
              <a:t>are two </a:t>
            </a:r>
            <a:r>
              <a:rPr lang="en-US" dirty="0"/>
              <a:t>other terms </a:t>
            </a:r>
            <a:r>
              <a:rPr lang="en-US" dirty="0" smtClean="0"/>
              <a:t>for Treaty </a:t>
            </a:r>
            <a:r>
              <a:rPr lang="en-US" dirty="0"/>
              <a:t>that mean </a:t>
            </a:r>
            <a:r>
              <a:rPr lang="en-US" dirty="0" smtClean="0"/>
              <a:t>the same </a:t>
            </a:r>
            <a:r>
              <a:rPr lang="en-US" dirty="0"/>
              <a:t>thing?</a:t>
            </a:r>
            <a:br>
              <a:rPr lang="en-US" dirty="0"/>
            </a:br>
            <a:r>
              <a:rPr lang="en-US" dirty="0">
                <a:solidFill>
                  <a:schemeClr val="bg1">
                    <a:lumMod val="85000"/>
                  </a:schemeClr>
                </a:solidFill>
              </a:rPr>
              <a:t>a) Declaration </a:t>
            </a:r>
            <a:r>
              <a:rPr lang="en-US" dirty="0" smtClean="0">
                <a:solidFill>
                  <a:schemeClr val="bg1">
                    <a:lumMod val="85000"/>
                  </a:schemeClr>
                </a:solidFill>
              </a:rPr>
              <a:t>and Covenant</a:t>
            </a:r>
            <a:r>
              <a:rPr lang="en-US" dirty="0">
                <a:solidFill>
                  <a:schemeClr val="bg1">
                    <a:lumMod val="85000"/>
                  </a:schemeClr>
                </a:solidFill>
              </a:rPr>
              <a:t/>
            </a:r>
            <a:br>
              <a:rPr lang="en-US" dirty="0">
                <a:solidFill>
                  <a:schemeClr val="bg1">
                    <a:lumMod val="85000"/>
                  </a:schemeClr>
                </a:solidFill>
              </a:rPr>
            </a:br>
            <a:r>
              <a:rPr lang="en-US" b="1" dirty="0">
                <a:solidFill>
                  <a:schemeClr val="accent1">
                    <a:lumMod val="75000"/>
                  </a:schemeClr>
                </a:solidFill>
              </a:rPr>
              <a:t>b) Covenant </a:t>
            </a:r>
            <a:r>
              <a:rPr lang="en-US" b="1" dirty="0" smtClean="0">
                <a:solidFill>
                  <a:schemeClr val="accent1">
                    <a:lumMod val="75000"/>
                  </a:schemeClr>
                </a:solidFill>
              </a:rPr>
              <a:t>and Convention</a:t>
            </a:r>
            <a:br>
              <a:rPr lang="en-US" b="1" dirty="0" smtClean="0">
                <a:solidFill>
                  <a:schemeClr val="accent1">
                    <a:lumMod val="75000"/>
                  </a:schemeClr>
                </a:solidFill>
              </a:rPr>
            </a:br>
            <a:r>
              <a:rPr lang="en-US" dirty="0" smtClean="0">
                <a:solidFill>
                  <a:schemeClr val="bg1">
                    <a:lumMod val="85000"/>
                  </a:schemeClr>
                </a:solidFill>
              </a:rPr>
              <a:t>c</a:t>
            </a:r>
            <a:r>
              <a:rPr lang="en-US" dirty="0">
                <a:solidFill>
                  <a:schemeClr val="bg1">
                    <a:lumMod val="85000"/>
                  </a:schemeClr>
                </a:solidFill>
              </a:rPr>
              <a:t>) Convention </a:t>
            </a:r>
            <a:r>
              <a:rPr lang="en-US" dirty="0" smtClean="0">
                <a:solidFill>
                  <a:schemeClr val="bg1">
                    <a:lumMod val="85000"/>
                  </a:schemeClr>
                </a:solidFill>
              </a:rPr>
              <a:t>and Declaration</a:t>
            </a:r>
            <a:endParaRPr lang="ru-RU" b="1" dirty="0">
              <a:solidFill>
                <a:schemeClr val="bg1">
                  <a:lumMod val="85000"/>
                </a:schemeClr>
              </a:solidFill>
            </a:endParaRPr>
          </a:p>
        </p:txBody>
      </p:sp>
    </p:spTree>
    <p:extLst>
      <p:ext uri="{BB962C8B-B14F-4D97-AF65-F5344CB8AC3E}">
        <p14:creationId xmlns:p14="http://schemas.microsoft.com/office/powerpoint/2010/main" val="80220677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A government </a:t>
            </a:r>
            <a:r>
              <a:rPr lang="en-US" dirty="0" smtClean="0"/>
              <a:t>can indicate </a:t>
            </a:r>
            <a:r>
              <a:rPr lang="en-US" dirty="0"/>
              <a:t>that </a:t>
            </a:r>
            <a:r>
              <a:rPr lang="en-US" dirty="0" smtClean="0"/>
              <a:t>it agrees </a:t>
            </a:r>
            <a:r>
              <a:rPr lang="en-US" dirty="0"/>
              <a:t>with </a:t>
            </a:r>
            <a:r>
              <a:rPr lang="en-US" dirty="0" smtClean="0"/>
              <a:t>the principles contained in </a:t>
            </a:r>
            <a:r>
              <a:rPr lang="en-US" dirty="0"/>
              <a:t>a treaty and that </a:t>
            </a:r>
            <a:r>
              <a:rPr lang="en-US" dirty="0" smtClean="0"/>
              <a:t>it has </a:t>
            </a:r>
            <a:r>
              <a:rPr lang="en-US" dirty="0"/>
              <a:t>the intention </a:t>
            </a:r>
            <a:r>
              <a:rPr lang="en-US" dirty="0" smtClean="0"/>
              <a:t>of becoming legally bound </a:t>
            </a:r>
            <a:r>
              <a:rPr lang="en-US" dirty="0"/>
              <a:t>by it in </a:t>
            </a:r>
            <a:r>
              <a:rPr lang="en-US" dirty="0" smtClean="0"/>
              <a:t>the future</a:t>
            </a:r>
            <a:r>
              <a:rPr lang="en-US" dirty="0"/>
              <a:t>.</a:t>
            </a:r>
            <a:br>
              <a:rPr lang="en-US" dirty="0"/>
            </a:br>
            <a:r>
              <a:rPr lang="en-US" dirty="0"/>
              <a:t>The treaty has </a:t>
            </a:r>
            <a:r>
              <a:rPr lang="en-US" dirty="0" smtClean="0"/>
              <a:t>then been</a:t>
            </a:r>
            <a:r>
              <a:rPr lang="en-US" dirty="0"/>
              <a:t>:</a:t>
            </a:r>
            <a:br>
              <a:rPr lang="en-US" dirty="0"/>
            </a:br>
            <a:r>
              <a:rPr lang="en-US" dirty="0"/>
              <a:t>a) signed</a:t>
            </a:r>
            <a:br>
              <a:rPr lang="en-US" dirty="0"/>
            </a:br>
            <a:r>
              <a:rPr lang="en-US" dirty="0"/>
              <a:t>b) accepted</a:t>
            </a:r>
            <a:br>
              <a:rPr lang="en-US" dirty="0"/>
            </a:br>
            <a:r>
              <a:rPr lang="en-US" dirty="0"/>
              <a:t>c) ratified</a:t>
            </a:r>
            <a:endParaRPr lang="ru-RU" b="1" dirty="0">
              <a:solidFill>
                <a:schemeClr val="bg1">
                  <a:lumMod val="85000"/>
                </a:schemeClr>
              </a:solidFill>
            </a:endParaRPr>
          </a:p>
        </p:txBody>
      </p:sp>
    </p:spTree>
    <p:extLst>
      <p:ext uri="{BB962C8B-B14F-4D97-AF65-F5344CB8AC3E}">
        <p14:creationId xmlns:p14="http://schemas.microsoft.com/office/powerpoint/2010/main" val="3271670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A government </a:t>
            </a:r>
            <a:r>
              <a:rPr lang="en-US" dirty="0" smtClean="0"/>
              <a:t>can indicate </a:t>
            </a:r>
            <a:r>
              <a:rPr lang="en-US" dirty="0"/>
              <a:t>that </a:t>
            </a:r>
            <a:r>
              <a:rPr lang="en-US" dirty="0" smtClean="0"/>
              <a:t>it agrees </a:t>
            </a:r>
            <a:r>
              <a:rPr lang="en-US" dirty="0"/>
              <a:t>with </a:t>
            </a:r>
            <a:r>
              <a:rPr lang="en-US" dirty="0" smtClean="0"/>
              <a:t>the principles contained in </a:t>
            </a:r>
            <a:r>
              <a:rPr lang="en-US" dirty="0"/>
              <a:t>a treaty and that </a:t>
            </a:r>
            <a:r>
              <a:rPr lang="en-US" dirty="0" smtClean="0"/>
              <a:t>it has </a:t>
            </a:r>
            <a:r>
              <a:rPr lang="en-US" dirty="0"/>
              <a:t>the intention </a:t>
            </a:r>
            <a:r>
              <a:rPr lang="en-US" dirty="0" smtClean="0"/>
              <a:t>of becoming legally bound </a:t>
            </a:r>
            <a:r>
              <a:rPr lang="en-US" dirty="0"/>
              <a:t>by it in </a:t>
            </a:r>
            <a:r>
              <a:rPr lang="en-US" dirty="0" smtClean="0"/>
              <a:t>the future</a:t>
            </a:r>
            <a:r>
              <a:rPr lang="en-US" dirty="0"/>
              <a:t>.</a:t>
            </a:r>
            <a:br>
              <a:rPr lang="en-US" dirty="0"/>
            </a:br>
            <a:r>
              <a:rPr lang="en-US" dirty="0"/>
              <a:t>The treaty has </a:t>
            </a:r>
            <a:r>
              <a:rPr lang="en-US" dirty="0" smtClean="0"/>
              <a:t>then been</a:t>
            </a:r>
            <a:r>
              <a:rPr lang="en-US" dirty="0"/>
              <a:t>:</a:t>
            </a:r>
            <a:br>
              <a:rPr lang="en-US" dirty="0"/>
            </a:br>
            <a:r>
              <a:rPr lang="en-US" b="1" dirty="0">
                <a:solidFill>
                  <a:schemeClr val="accent1">
                    <a:lumMod val="75000"/>
                  </a:schemeClr>
                </a:solidFill>
              </a:rPr>
              <a:t>a) signed</a:t>
            </a:r>
            <a:br>
              <a:rPr lang="en-US" b="1" dirty="0">
                <a:solidFill>
                  <a:schemeClr val="accent1">
                    <a:lumMod val="75000"/>
                  </a:schemeClr>
                </a:solidFill>
              </a:rPr>
            </a:br>
            <a:r>
              <a:rPr lang="en-US" dirty="0">
                <a:solidFill>
                  <a:schemeClr val="bg1">
                    <a:lumMod val="85000"/>
                  </a:schemeClr>
                </a:solidFill>
              </a:rPr>
              <a:t>b) accepted</a:t>
            </a:r>
            <a:br>
              <a:rPr lang="en-US" dirty="0">
                <a:solidFill>
                  <a:schemeClr val="bg1">
                    <a:lumMod val="85000"/>
                  </a:schemeClr>
                </a:solidFill>
              </a:rPr>
            </a:br>
            <a:r>
              <a:rPr lang="en-US" dirty="0">
                <a:solidFill>
                  <a:schemeClr val="bg1">
                    <a:lumMod val="85000"/>
                  </a:schemeClr>
                </a:solidFill>
              </a:rPr>
              <a:t>c) ratified</a:t>
            </a:r>
            <a:endParaRPr lang="ru-RU" b="1" dirty="0">
              <a:solidFill>
                <a:schemeClr val="bg1">
                  <a:lumMod val="85000"/>
                </a:schemeClr>
              </a:solidFill>
            </a:endParaRPr>
          </a:p>
        </p:txBody>
      </p:sp>
    </p:spTree>
    <p:extLst>
      <p:ext uri="{BB962C8B-B14F-4D97-AF65-F5344CB8AC3E}">
        <p14:creationId xmlns:p14="http://schemas.microsoft.com/office/powerpoint/2010/main" val="16635724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799" y="609599"/>
            <a:ext cx="8884228" cy="5043056"/>
          </a:xfrm>
        </p:spPr>
        <p:txBody>
          <a:bodyPr anchor="t">
            <a:normAutofit/>
          </a:bodyPr>
          <a:lstStyle/>
          <a:p>
            <a:r>
              <a:rPr lang="en-US" dirty="0"/>
              <a:t>Human Rights are</a:t>
            </a:r>
            <a:br>
              <a:rPr lang="en-US" dirty="0"/>
            </a:br>
            <a:r>
              <a:rPr lang="en-US" b="1" dirty="0"/>
              <a:t>universal </a:t>
            </a:r>
            <a:r>
              <a:rPr lang="en-US" dirty="0" smtClean="0"/>
              <a:t>this</a:t>
            </a:r>
            <a:r>
              <a:rPr lang="ru-RU" dirty="0" smtClean="0"/>
              <a:t> </a:t>
            </a:r>
            <a:r>
              <a:rPr lang="en-US" dirty="0" smtClean="0"/>
              <a:t>means</a:t>
            </a:r>
            <a:r>
              <a:rPr lang="en-US" dirty="0" smtClean="0"/>
              <a:t>…</a:t>
            </a:r>
            <a:br>
              <a:rPr lang="en-US" dirty="0" smtClean="0"/>
            </a:br>
            <a:r>
              <a:rPr lang="ru-RU" dirty="0" smtClean="0"/>
              <a:t/>
            </a:r>
            <a:br>
              <a:rPr lang="ru-RU" dirty="0" smtClean="0"/>
            </a:br>
            <a:r>
              <a:rPr lang="en-US" dirty="0"/>
              <a:t/>
            </a:r>
            <a:br>
              <a:rPr lang="en-US" dirty="0"/>
            </a:br>
            <a:r>
              <a:rPr lang="en-US" dirty="0">
                <a:solidFill>
                  <a:schemeClr val="accent1">
                    <a:lumMod val="75000"/>
                  </a:schemeClr>
                </a:solidFill>
              </a:rPr>
              <a:t>… they apply to</a:t>
            </a:r>
            <a:br>
              <a:rPr lang="en-US" dirty="0">
                <a:solidFill>
                  <a:schemeClr val="accent1">
                    <a:lumMod val="75000"/>
                  </a:schemeClr>
                </a:solidFill>
              </a:rPr>
            </a:br>
            <a:r>
              <a:rPr lang="en-US" dirty="0">
                <a:solidFill>
                  <a:schemeClr val="accent1">
                    <a:lumMod val="75000"/>
                  </a:schemeClr>
                </a:solidFill>
              </a:rPr>
              <a:t>everyone everywhere</a:t>
            </a:r>
            <a:r>
              <a:rPr lang="en-US" dirty="0" smtClean="0">
                <a:solidFill>
                  <a:schemeClr val="accent1">
                    <a:lumMod val="75000"/>
                  </a:schemeClr>
                </a:solidFill>
              </a:rPr>
              <a:t>.</a:t>
            </a:r>
            <a:endParaRPr lang="ru-RU" dirty="0">
              <a:solidFill>
                <a:schemeClr val="accent1">
                  <a:lumMod val="75000"/>
                </a:schemeClr>
              </a:solidFill>
            </a:endParaRPr>
          </a:p>
        </p:txBody>
      </p:sp>
    </p:spTree>
    <p:extLst>
      <p:ext uri="{BB962C8B-B14F-4D97-AF65-F5344CB8AC3E}">
        <p14:creationId xmlns:p14="http://schemas.microsoft.com/office/powerpoint/2010/main" val="2149709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A </a:t>
            </a:r>
            <a:r>
              <a:rPr lang="en-US" dirty="0" smtClean="0"/>
              <a:t>government becomes </a:t>
            </a:r>
            <a:r>
              <a:rPr lang="en-US" dirty="0"/>
              <a:t>legally</a:t>
            </a:r>
            <a:br>
              <a:rPr lang="en-US" dirty="0"/>
            </a:br>
            <a:r>
              <a:rPr lang="en-US" dirty="0"/>
              <a:t>bound by a </a:t>
            </a:r>
            <a:r>
              <a:rPr lang="en-US" dirty="0" smtClean="0"/>
              <a:t>treaty after </a:t>
            </a:r>
            <a:r>
              <a:rPr lang="en-US" dirty="0"/>
              <a:t>it has been</a:t>
            </a:r>
            <a:br>
              <a:rPr lang="en-US" dirty="0"/>
            </a:br>
            <a:r>
              <a:rPr lang="en-US" dirty="0"/>
              <a:t>formally approved </a:t>
            </a:r>
            <a:r>
              <a:rPr lang="en-US" dirty="0" smtClean="0"/>
              <a:t>at the </a:t>
            </a:r>
            <a:r>
              <a:rPr lang="en-US" dirty="0"/>
              <a:t>national level.</a:t>
            </a:r>
            <a:br>
              <a:rPr lang="en-US" dirty="0"/>
            </a:br>
            <a:r>
              <a:rPr lang="en-US" dirty="0"/>
              <a:t>The treaty has </a:t>
            </a:r>
            <a:r>
              <a:rPr lang="en-US" dirty="0" smtClean="0"/>
              <a:t>then been</a:t>
            </a:r>
            <a:r>
              <a:rPr lang="en-US" dirty="0"/>
              <a:t>:</a:t>
            </a:r>
            <a:br>
              <a:rPr lang="en-US" dirty="0"/>
            </a:br>
            <a:r>
              <a:rPr lang="en-US" dirty="0"/>
              <a:t>a) signed</a:t>
            </a:r>
            <a:br>
              <a:rPr lang="en-US" dirty="0"/>
            </a:br>
            <a:r>
              <a:rPr lang="en-US" dirty="0"/>
              <a:t>b) accepted</a:t>
            </a:r>
            <a:br>
              <a:rPr lang="en-US" dirty="0"/>
            </a:br>
            <a:r>
              <a:rPr lang="en-US" dirty="0"/>
              <a:t>c) ratified</a:t>
            </a:r>
            <a:endParaRPr lang="ru-RU" b="1" dirty="0">
              <a:solidFill>
                <a:schemeClr val="bg1">
                  <a:lumMod val="85000"/>
                </a:schemeClr>
              </a:solidFill>
            </a:endParaRPr>
          </a:p>
        </p:txBody>
      </p:sp>
    </p:spTree>
    <p:extLst>
      <p:ext uri="{BB962C8B-B14F-4D97-AF65-F5344CB8AC3E}">
        <p14:creationId xmlns:p14="http://schemas.microsoft.com/office/powerpoint/2010/main" val="40254927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A </a:t>
            </a:r>
            <a:r>
              <a:rPr lang="en-US" dirty="0" smtClean="0"/>
              <a:t>government becomes </a:t>
            </a:r>
            <a:r>
              <a:rPr lang="en-US" dirty="0"/>
              <a:t>legally</a:t>
            </a:r>
            <a:br>
              <a:rPr lang="en-US" dirty="0"/>
            </a:br>
            <a:r>
              <a:rPr lang="en-US" dirty="0"/>
              <a:t>bound by a </a:t>
            </a:r>
            <a:r>
              <a:rPr lang="en-US" dirty="0" smtClean="0"/>
              <a:t>treaty after </a:t>
            </a:r>
            <a:r>
              <a:rPr lang="en-US" dirty="0"/>
              <a:t>it has been</a:t>
            </a:r>
            <a:br>
              <a:rPr lang="en-US" dirty="0"/>
            </a:br>
            <a:r>
              <a:rPr lang="en-US" dirty="0"/>
              <a:t>formally approved </a:t>
            </a:r>
            <a:r>
              <a:rPr lang="en-US" dirty="0" smtClean="0"/>
              <a:t>at the </a:t>
            </a:r>
            <a:r>
              <a:rPr lang="en-US" dirty="0"/>
              <a:t>national level.</a:t>
            </a:r>
            <a:br>
              <a:rPr lang="en-US" dirty="0"/>
            </a:br>
            <a:r>
              <a:rPr lang="en-US" dirty="0"/>
              <a:t>The treaty has </a:t>
            </a:r>
            <a:r>
              <a:rPr lang="en-US" dirty="0" smtClean="0"/>
              <a:t>then been</a:t>
            </a:r>
            <a:r>
              <a:rPr lang="en-US" dirty="0"/>
              <a:t>:</a:t>
            </a:r>
            <a:br>
              <a:rPr lang="en-US" dirty="0"/>
            </a:br>
            <a:r>
              <a:rPr lang="en-US" dirty="0">
                <a:solidFill>
                  <a:schemeClr val="bg1">
                    <a:lumMod val="85000"/>
                  </a:schemeClr>
                </a:solidFill>
              </a:rPr>
              <a:t>a) signed</a:t>
            </a:r>
            <a:br>
              <a:rPr lang="en-US" dirty="0">
                <a:solidFill>
                  <a:schemeClr val="bg1">
                    <a:lumMod val="85000"/>
                  </a:schemeClr>
                </a:solidFill>
              </a:rPr>
            </a:br>
            <a:r>
              <a:rPr lang="en-US" dirty="0">
                <a:solidFill>
                  <a:schemeClr val="bg1">
                    <a:lumMod val="85000"/>
                  </a:schemeClr>
                </a:solidFill>
              </a:rPr>
              <a:t>b) accepted</a:t>
            </a:r>
            <a:br>
              <a:rPr lang="en-US" dirty="0">
                <a:solidFill>
                  <a:schemeClr val="bg1">
                    <a:lumMod val="85000"/>
                  </a:schemeClr>
                </a:solidFill>
              </a:rPr>
            </a:br>
            <a:r>
              <a:rPr lang="en-US" b="1" dirty="0">
                <a:solidFill>
                  <a:schemeClr val="accent1">
                    <a:lumMod val="75000"/>
                  </a:schemeClr>
                </a:solidFill>
              </a:rPr>
              <a:t>c) ratified</a:t>
            </a:r>
            <a:endParaRPr lang="ru-RU" b="1" dirty="0">
              <a:solidFill>
                <a:schemeClr val="accent1">
                  <a:lumMod val="75000"/>
                </a:schemeClr>
              </a:solidFill>
            </a:endParaRPr>
          </a:p>
        </p:txBody>
      </p:sp>
    </p:spTree>
    <p:extLst>
      <p:ext uri="{BB962C8B-B14F-4D97-AF65-F5344CB8AC3E}">
        <p14:creationId xmlns:p14="http://schemas.microsoft.com/office/powerpoint/2010/main" val="42235804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Are domestic </a:t>
            </a:r>
            <a:r>
              <a:rPr lang="en-US" dirty="0" smtClean="0"/>
              <a:t>courts in </a:t>
            </a:r>
            <a:r>
              <a:rPr lang="en-US" dirty="0"/>
              <a:t>countries that</a:t>
            </a:r>
            <a:br>
              <a:rPr lang="en-US" dirty="0"/>
            </a:br>
            <a:r>
              <a:rPr lang="en-US" dirty="0"/>
              <a:t>have ratified </a:t>
            </a:r>
            <a:r>
              <a:rPr lang="en-US" dirty="0" smtClean="0"/>
              <a:t>the Convention </a:t>
            </a:r>
            <a:r>
              <a:rPr lang="en-US" dirty="0"/>
              <a:t>for the</a:t>
            </a:r>
            <a:br>
              <a:rPr lang="en-US" dirty="0"/>
            </a:br>
            <a:r>
              <a:rPr lang="en-US" dirty="0"/>
              <a:t>Protection of </a:t>
            </a:r>
            <a:r>
              <a:rPr lang="en-US" dirty="0" smtClean="0"/>
              <a:t>Human Rights </a:t>
            </a:r>
            <a:r>
              <a:rPr lang="en-US" dirty="0"/>
              <a:t>and</a:t>
            </a:r>
            <a:br>
              <a:rPr lang="en-US" dirty="0"/>
            </a:br>
            <a:r>
              <a:rPr lang="en-US" dirty="0" smtClean="0"/>
              <a:t>Fundamental Freedoms (European</a:t>
            </a:r>
            <a:r>
              <a:rPr lang="en-US" dirty="0"/>
              <a:t/>
            </a:r>
            <a:br>
              <a:rPr lang="en-US" dirty="0"/>
            </a:br>
            <a:r>
              <a:rPr lang="en-US" dirty="0"/>
              <a:t>Convention </a:t>
            </a:r>
            <a:r>
              <a:rPr lang="en-US" dirty="0" smtClean="0"/>
              <a:t>on Human Rights) obliged </a:t>
            </a:r>
            <a:r>
              <a:rPr lang="en-US" dirty="0"/>
              <a:t>to </a:t>
            </a:r>
            <a:r>
              <a:rPr lang="en-US" dirty="0" smtClean="0"/>
              <a:t>apply interpretations </a:t>
            </a:r>
            <a:r>
              <a:rPr lang="en-US" dirty="0"/>
              <a:t>of </a:t>
            </a:r>
            <a:r>
              <a:rPr lang="en-US" dirty="0" smtClean="0"/>
              <a:t>the Convention </a:t>
            </a:r>
            <a:r>
              <a:rPr lang="en-US" dirty="0"/>
              <a:t>by </a:t>
            </a:r>
            <a:r>
              <a:rPr lang="en-US" dirty="0" smtClean="0"/>
              <a:t>the European </a:t>
            </a:r>
            <a:r>
              <a:rPr lang="en-US" dirty="0"/>
              <a:t>Court </a:t>
            </a:r>
            <a:r>
              <a:rPr lang="en-US" dirty="0" smtClean="0"/>
              <a:t>of Human </a:t>
            </a:r>
            <a:r>
              <a:rPr lang="en-US" dirty="0"/>
              <a:t>Rights?</a:t>
            </a:r>
            <a:br>
              <a:rPr lang="en-US" dirty="0"/>
            </a:br>
            <a:r>
              <a:rPr lang="en-US" dirty="0" smtClean="0"/>
              <a:t/>
            </a:r>
            <a:br>
              <a:rPr lang="en-US" dirty="0" smtClean="0"/>
            </a:br>
            <a:endParaRPr lang="ru-RU" b="1" dirty="0">
              <a:solidFill>
                <a:schemeClr val="accent1">
                  <a:lumMod val="75000"/>
                </a:schemeClr>
              </a:solidFill>
            </a:endParaRPr>
          </a:p>
        </p:txBody>
      </p:sp>
    </p:spTree>
    <p:extLst>
      <p:ext uri="{BB962C8B-B14F-4D97-AF65-F5344CB8AC3E}">
        <p14:creationId xmlns:p14="http://schemas.microsoft.com/office/powerpoint/2010/main" val="3092061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Are domestic </a:t>
            </a:r>
            <a:r>
              <a:rPr lang="en-US" dirty="0" smtClean="0"/>
              <a:t>courts in </a:t>
            </a:r>
            <a:r>
              <a:rPr lang="en-US" dirty="0"/>
              <a:t>countries that</a:t>
            </a:r>
            <a:br>
              <a:rPr lang="en-US" dirty="0"/>
            </a:br>
            <a:r>
              <a:rPr lang="en-US" dirty="0"/>
              <a:t>have ratified </a:t>
            </a:r>
            <a:r>
              <a:rPr lang="en-US" dirty="0" smtClean="0"/>
              <a:t>the Convention </a:t>
            </a:r>
            <a:r>
              <a:rPr lang="en-US" dirty="0"/>
              <a:t>for the</a:t>
            </a:r>
            <a:br>
              <a:rPr lang="en-US" dirty="0"/>
            </a:br>
            <a:r>
              <a:rPr lang="en-US" dirty="0"/>
              <a:t>Protection of </a:t>
            </a:r>
            <a:r>
              <a:rPr lang="en-US" dirty="0" smtClean="0"/>
              <a:t>Human Rights </a:t>
            </a:r>
            <a:r>
              <a:rPr lang="en-US" dirty="0"/>
              <a:t>and</a:t>
            </a:r>
            <a:br>
              <a:rPr lang="en-US" dirty="0"/>
            </a:br>
            <a:r>
              <a:rPr lang="en-US" dirty="0" smtClean="0"/>
              <a:t>Fundamental Freedoms (European</a:t>
            </a:r>
            <a:r>
              <a:rPr lang="en-US" dirty="0"/>
              <a:t/>
            </a:r>
            <a:br>
              <a:rPr lang="en-US" dirty="0"/>
            </a:br>
            <a:r>
              <a:rPr lang="en-US" dirty="0"/>
              <a:t>Convention </a:t>
            </a:r>
            <a:r>
              <a:rPr lang="en-US" dirty="0" smtClean="0"/>
              <a:t>on Human Rights) obliged </a:t>
            </a:r>
            <a:r>
              <a:rPr lang="en-US" dirty="0"/>
              <a:t>to </a:t>
            </a:r>
            <a:r>
              <a:rPr lang="en-US" dirty="0" smtClean="0"/>
              <a:t>apply interpretations </a:t>
            </a:r>
            <a:r>
              <a:rPr lang="en-US" dirty="0"/>
              <a:t>of </a:t>
            </a:r>
            <a:r>
              <a:rPr lang="en-US" dirty="0" smtClean="0"/>
              <a:t>the Convention </a:t>
            </a:r>
            <a:r>
              <a:rPr lang="en-US" dirty="0"/>
              <a:t>by </a:t>
            </a:r>
            <a:r>
              <a:rPr lang="en-US" dirty="0" smtClean="0"/>
              <a:t>the European </a:t>
            </a:r>
            <a:r>
              <a:rPr lang="en-US" dirty="0"/>
              <a:t>Court </a:t>
            </a:r>
            <a:r>
              <a:rPr lang="en-US" dirty="0" smtClean="0"/>
              <a:t>of Human </a:t>
            </a:r>
            <a:r>
              <a:rPr lang="en-US" dirty="0"/>
              <a:t>Rights?</a:t>
            </a:r>
            <a:br>
              <a:rPr lang="en-US" dirty="0"/>
            </a:br>
            <a:r>
              <a:rPr lang="en-US" dirty="0" smtClean="0"/>
              <a:t/>
            </a:r>
            <a:br>
              <a:rPr lang="en-US" dirty="0" smtClean="0"/>
            </a:br>
            <a:r>
              <a:rPr lang="en-US" b="1" dirty="0" smtClean="0">
                <a:solidFill>
                  <a:schemeClr val="accent1">
                    <a:lumMod val="75000"/>
                  </a:schemeClr>
                </a:solidFill>
              </a:rPr>
              <a:t>Yes</a:t>
            </a:r>
            <a:r>
              <a:rPr lang="en-US" b="1" dirty="0">
                <a:solidFill>
                  <a:schemeClr val="accent1">
                    <a:lumMod val="75000"/>
                  </a:schemeClr>
                </a:solidFill>
              </a:rPr>
              <a:t>.</a:t>
            </a:r>
            <a:endParaRPr lang="ru-RU" b="1" dirty="0">
              <a:solidFill>
                <a:schemeClr val="accent1">
                  <a:lumMod val="75000"/>
                </a:schemeClr>
              </a:solidFill>
            </a:endParaRPr>
          </a:p>
        </p:txBody>
      </p:sp>
    </p:spTree>
    <p:extLst>
      <p:ext uri="{BB962C8B-B14F-4D97-AF65-F5344CB8AC3E}">
        <p14:creationId xmlns:p14="http://schemas.microsoft.com/office/powerpoint/2010/main" val="383411957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Which two </a:t>
            </a:r>
            <a:r>
              <a:rPr lang="en-US" dirty="0" smtClean="0"/>
              <a:t>human rights </a:t>
            </a:r>
            <a:r>
              <a:rPr lang="en-US" dirty="0"/>
              <a:t>treaties </a:t>
            </a:r>
            <a:r>
              <a:rPr lang="en-US" dirty="0" smtClean="0"/>
              <a:t>make up </a:t>
            </a:r>
            <a:r>
              <a:rPr lang="en-US" dirty="0"/>
              <a:t>the </a:t>
            </a:r>
            <a:r>
              <a:rPr lang="en-US" dirty="0" smtClean="0"/>
              <a:t>international bill </a:t>
            </a:r>
            <a:r>
              <a:rPr lang="en-US" dirty="0"/>
              <a:t>of rights, </a:t>
            </a:r>
            <a:r>
              <a:rPr lang="en-US" dirty="0" smtClean="0"/>
              <a:t>along with </a:t>
            </a:r>
            <a:r>
              <a:rPr lang="en-US" dirty="0"/>
              <a:t>the </a:t>
            </a:r>
            <a:r>
              <a:rPr lang="en-US" dirty="0" smtClean="0"/>
              <a:t>Universal Declaration of Human </a:t>
            </a:r>
            <a:r>
              <a:rPr lang="en-US" dirty="0"/>
              <a:t>Rights</a:t>
            </a:r>
            <a:r>
              <a:rPr lang="en-US" dirty="0" smtClean="0"/>
              <a:t>?</a:t>
            </a:r>
            <a:br>
              <a:rPr lang="en-US" dirty="0" smtClean="0"/>
            </a:br>
            <a:r>
              <a:rPr lang="en-US" dirty="0"/>
              <a:t/>
            </a:r>
            <a:br>
              <a:rPr lang="en-US" dirty="0"/>
            </a:br>
            <a:endParaRPr lang="ru-RU" b="1" dirty="0">
              <a:solidFill>
                <a:schemeClr val="accent1">
                  <a:lumMod val="75000"/>
                </a:schemeClr>
              </a:solidFill>
            </a:endParaRPr>
          </a:p>
        </p:txBody>
      </p:sp>
    </p:spTree>
    <p:extLst>
      <p:ext uri="{BB962C8B-B14F-4D97-AF65-F5344CB8AC3E}">
        <p14:creationId xmlns:p14="http://schemas.microsoft.com/office/powerpoint/2010/main" val="1745176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Which two </a:t>
            </a:r>
            <a:r>
              <a:rPr lang="en-US" dirty="0" smtClean="0"/>
              <a:t>human rights </a:t>
            </a:r>
            <a:r>
              <a:rPr lang="en-US" dirty="0"/>
              <a:t>treaties </a:t>
            </a:r>
            <a:r>
              <a:rPr lang="en-US" dirty="0" smtClean="0"/>
              <a:t>make up </a:t>
            </a:r>
            <a:r>
              <a:rPr lang="en-US" dirty="0"/>
              <a:t>the </a:t>
            </a:r>
            <a:r>
              <a:rPr lang="en-US" dirty="0" smtClean="0"/>
              <a:t>international bill </a:t>
            </a:r>
            <a:r>
              <a:rPr lang="en-US" dirty="0"/>
              <a:t>of rights, </a:t>
            </a:r>
            <a:r>
              <a:rPr lang="en-US" dirty="0" smtClean="0"/>
              <a:t>along with </a:t>
            </a:r>
            <a:r>
              <a:rPr lang="en-US" dirty="0"/>
              <a:t>the </a:t>
            </a:r>
            <a:r>
              <a:rPr lang="en-US" dirty="0" smtClean="0"/>
              <a:t>Universal Declaration of Human </a:t>
            </a:r>
            <a:r>
              <a:rPr lang="en-US" dirty="0"/>
              <a:t>Rights</a:t>
            </a:r>
            <a:r>
              <a:rPr lang="en-US" dirty="0" smtClean="0"/>
              <a:t>?</a:t>
            </a:r>
            <a:br>
              <a:rPr lang="en-US" dirty="0" smtClean="0"/>
            </a:br>
            <a:r>
              <a:rPr lang="en-US" dirty="0"/>
              <a:t/>
            </a:r>
            <a:br>
              <a:rPr lang="en-US" dirty="0"/>
            </a:br>
            <a:r>
              <a:rPr lang="en-US" dirty="0">
                <a:solidFill>
                  <a:schemeClr val="accent1">
                    <a:lumMod val="75000"/>
                  </a:schemeClr>
                </a:solidFill>
              </a:rPr>
              <a:t>The </a:t>
            </a:r>
            <a:r>
              <a:rPr lang="en-US" dirty="0" smtClean="0">
                <a:solidFill>
                  <a:schemeClr val="accent1">
                    <a:lumMod val="75000"/>
                  </a:schemeClr>
                </a:solidFill>
              </a:rPr>
              <a:t>International Covenant </a:t>
            </a:r>
            <a:r>
              <a:rPr lang="en-US" dirty="0">
                <a:solidFill>
                  <a:schemeClr val="accent1">
                    <a:lumMod val="75000"/>
                  </a:schemeClr>
                </a:solidFill>
              </a:rPr>
              <a:t>of Civil and</a:t>
            </a:r>
            <a:br>
              <a:rPr lang="en-US" dirty="0">
                <a:solidFill>
                  <a:schemeClr val="accent1">
                    <a:lumMod val="75000"/>
                  </a:schemeClr>
                </a:solidFill>
              </a:rPr>
            </a:br>
            <a:r>
              <a:rPr lang="en-US" dirty="0">
                <a:solidFill>
                  <a:schemeClr val="accent1">
                    <a:lumMod val="75000"/>
                  </a:schemeClr>
                </a:solidFill>
              </a:rPr>
              <a:t>Political </a:t>
            </a:r>
            <a:r>
              <a:rPr lang="en-US" dirty="0" smtClean="0">
                <a:solidFill>
                  <a:schemeClr val="accent1">
                    <a:lumMod val="75000"/>
                  </a:schemeClr>
                </a:solidFill>
              </a:rPr>
              <a:t>Rights (ICCPR</a:t>
            </a:r>
            <a:r>
              <a:rPr lang="en-US" dirty="0">
                <a:solidFill>
                  <a:schemeClr val="accent1">
                    <a:lumMod val="75000"/>
                  </a:schemeClr>
                </a:solidFill>
              </a:rPr>
              <a:t>) and </a:t>
            </a:r>
            <a:r>
              <a:rPr lang="en-US" dirty="0" smtClean="0">
                <a:solidFill>
                  <a:schemeClr val="accent1">
                    <a:lumMod val="75000"/>
                  </a:schemeClr>
                </a:solidFill>
              </a:rPr>
              <a:t>the International Covenant of </a:t>
            </a:r>
            <a:r>
              <a:rPr lang="en-US" dirty="0">
                <a:solidFill>
                  <a:schemeClr val="accent1">
                    <a:lumMod val="75000"/>
                  </a:schemeClr>
                </a:solidFill>
              </a:rPr>
              <a:t>Social, </a:t>
            </a:r>
            <a:r>
              <a:rPr lang="en-US" dirty="0" smtClean="0">
                <a:solidFill>
                  <a:schemeClr val="accent1">
                    <a:lumMod val="75000"/>
                  </a:schemeClr>
                </a:solidFill>
              </a:rPr>
              <a:t>Economic and </a:t>
            </a:r>
            <a:r>
              <a:rPr lang="en-US" dirty="0">
                <a:solidFill>
                  <a:schemeClr val="accent1">
                    <a:lumMod val="75000"/>
                  </a:schemeClr>
                </a:solidFill>
              </a:rPr>
              <a:t>Cultural </a:t>
            </a:r>
            <a:r>
              <a:rPr lang="en-US" dirty="0" smtClean="0">
                <a:solidFill>
                  <a:schemeClr val="accent1">
                    <a:lumMod val="75000"/>
                  </a:schemeClr>
                </a:solidFill>
              </a:rPr>
              <a:t>Rights (ICESCR</a:t>
            </a:r>
            <a:r>
              <a:rPr lang="en-US" dirty="0">
                <a:solidFill>
                  <a:schemeClr val="accent1">
                    <a:lumMod val="75000"/>
                  </a:schemeClr>
                </a:solidFill>
              </a:rPr>
              <a:t>).</a:t>
            </a:r>
            <a:endParaRPr lang="ru-RU" b="1" dirty="0">
              <a:solidFill>
                <a:schemeClr val="accent1">
                  <a:lumMod val="75000"/>
                </a:schemeClr>
              </a:solidFill>
            </a:endParaRPr>
          </a:p>
        </p:txBody>
      </p:sp>
    </p:spTree>
    <p:extLst>
      <p:ext uri="{BB962C8B-B14F-4D97-AF65-F5344CB8AC3E}">
        <p14:creationId xmlns:p14="http://schemas.microsoft.com/office/powerpoint/2010/main" val="59685074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Autofit/>
          </a:bodyPr>
          <a:lstStyle/>
          <a:p>
            <a:r>
              <a:rPr lang="en-US" sz="3800" dirty="0"/>
              <a:t>Which of </a:t>
            </a:r>
            <a:r>
              <a:rPr lang="en-US" sz="3800" dirty="0" smtClean="0"/>
              <a:t>the following treaties protects </a:t>
            </a:r>
            <a:r>
              <a:rPr lang="en-US" sz="3800" dirty="0"/>
              <a:t>the right </a:t>
            </a:r>
            <a:r>
              <a:rPr lang="en-US" sz="3800" dirty="0" smtClean="0"/>
              <a:t>to the highest attainable standard of </a:t>
            </a:r>
            <a:r>
              <a:rPr lang="en-US" sz="3800" dirty="0"/>
              <a:t>health?</a:t>
            </a:r>
            <a:br>
              <a:rPr lang="en-US" sz="3800" dirty="0"/>
            </a:br>
            <a:r>
              <a:rPr lang="en-US" sz="3800" dirty="0"/>
              <a:t>a) </a:t>
            </a:r>
            <a:r>
              <a:rPr lang="en-US" sz="3800" dirty="0" smtClean="0"/>
              <a:t>International Covenant </a:t>
            </a:r>
            <a:r>
              <a:rPr lang="en-US" sz="3800" dirty="0"/>
              <a:t>on Civil</a:t>
            </a:r>
            <a:br>
              <a:rPr lang="en-US" sz="3800" dirty="0"/>
            </a:br>
            <a:r>
              <a:rPr lang="en-US" sz="3800" dirty="0"/>
              <a:t>and Political Rights</a:t>
            </a:r>
            <a:br>
              <a:rPr lang="en-US" sz="3800" dirty="0"/>
            </a:br>
            <a:r>
              <a:rPr lang="en-US" sz="3800" dirty="0"/>
              <a:t>b) </a:t>
            </a:r>
            <a:r>
              <a:rPr lang="en-US" sz="3800" dirty="0" smtClean="0"/>
              <a:t>International Covenant on Economic</a:t>
            </a:r>
            <a:r>
              <a:rPr lang="en-US" sz="3800" dirty="0"/>
              <a:t>, </a:t>
            </a:r>
            <a:r>
              <a:rPr lang="en-US" sz="3800" dirty="0" smtClean="0"/>
              <a:t>Social and </a:t>
            </a:r>
            <a:r>
              <a:rPr lang="en-US" sz="3800" dirty="0"/>
              <a:t>Cultural </a:t>
            </a:r>
            <a:r>
              <a:rPr lang="en-US" sz="3800" dirty="0" smtClean="0"/>
              <a:t>Rights </a:t>
            </a:r>
            <a:br>
              <a:rPr lang="en-US" sz="3800" dirty="0" smtClean="0"/>
            </a:br>
            <a:r>
              <a:rPr lang="en-US" sz="3800" dirty="0" smtClean="0"/>
              <a:t>c</a:t>
            </a:r>
            <a:r>
              <a:rPr lang="en-US" sz="3800" dirty="0"/>
              <a:t>) Convention for </a:t>
            </a:r>
            <a:r>
              <a:rPr lang="en-US" sz="3800" dirty="0" smtClean="0"/>
              <a:t>the Protection </a:t>
            </a:r>
            <a:r>
              <a:rPr lang="en-US" sz="3800" dirty="0"/>
              <a:t>of </a:t>
            </a:r>
            <a:r>
              <a:rPr lang="en-US" sz="3800" dirty="0" smtClean="0"/>
              <a:t>Human Rights and Fundamental Freedoms (European Convention on Human </a:t>
            </a:r>
            <a:r>
              <a:rPr lang="en-US" sz="3800" dirty="0"/>
              <a:t>Rights)</a:t>
            </a:r>
            <a:endParaRPr lang="ru-RU" sz="3800" b="1" dirty="0">
              <a:solidFill>
                <a:schemeClr val="accent1">
                  <a:lumMod val="75000"/>
                </a:schemeClr>
              </a:solidFill>
            </a:endParaRPr>
          </a:p>
        </p:txBody>
      </p:sp>
    </p:spTree>
    <p:extLst>
      <p:ext uri="{BB962C8B-B14F-4D97-AF65-F5344CB8AC3E}">
        <p14:creationId xmlns:p14="http://schemas.microsoft.com/office/powerpoint/2010/main" val="37174201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Autofit/>
          </a:bodyPr>
          <a:lstStyle/>
          <a:p>
            <a:r>
              <a:rPr lang="en-US" sz="3800" dirty="0"/>
              <a:t>Which of </a:t>
            </a:r>
            <a:r>
              <a:rPr lang="en-US" sz="3800" dirty="0" smtClean="0"/>
              <a:t>the following treaties protects </a:t>
            </a:r>
            <a:r>
              <a:rPr lang="en-US" sz="3800" dirty="0"/>
              <a:t>the right </a:t>
            </a:r>
            <a:r>
              <a:rPr lang="en-US" sz="3800" dirty="0" smtClean="0"/>
              <a:t>to the highest attainable standard of </a:t>
            </a:r>
            <a:r>
              <a:rPr lang="en-US" sz="3800" dirty="0"/>
              <a:t>health?</a:t>
            </a:r>
            <a:br>
              <a:rPr lang="en-US" sz="3800" dirty="0"/>
            </a:br>
            <a:r>
              <a:rPr lang="en-US" sz="3800" dirty="0">
                <a:solidFill>
                  <a:schemeClr val="bg1">
                    <a:lumMod val="85000"/>
                  </a:schemeClr>
                </a:solidFill>
              </a:rPr>
              <a:t>a) </a:t>
            </a:r>
            <a:r>
              <a:rPr lang="en-US" sz="3800" dirty="0" smtClean="0">
                <a:solidFill>
                  <a:schemeClr val="bg1">
                    <a:lumMod val="85000"/>
                  </a:schemeClr>
                </a:solidFill>
              </a:rPr>
              <a:t>International Covenant </a:t>
            </a:r>
            <a:r>
              <a:rPr lang="en-US" sz="3800" dirty="0">
                <a:solidFill>
                  <a:schemeClr val="bg1">
                    <a:lumMod val="85000"/>
                  </a:schemeClr>
                </a:solidFill>
              </a:rPr>
              <a:t>on Civil</a:t>
            </a:r>
            <a:br>
              <a:rPr lang="en-US" sz="3800" dirty="0">
                <a:solidFill>
                  <a:schemeClr val="bg1">
                    <a:lumMod val="85000"/>
                  </a:schemeClr>
                </a:solidFill>
              </a:rPr>
            </a:br>
            <a:r>
              <a:rPr lang="en-US" sz="3800" dirty="0">
                <a:solidFill>
                  <a:schemeClr val="bg1">
                    <a:lumMod val="85000"/>
                  </a:schemeClr>
                </a:solidFill>
              </a:rPr>
              <a:t>and Political Rights</a:t>
            </a:r>
            <a:br>
              <a:rPr lang="en-US" sz="3800" dirty="0">
                <a:solidFill>
                  <a:schemeClr val="bg1">
                    <a:lumMod val="85000"/>
                  </a:schemeClr>
                </a:solidFill>
              </a:rPr>
            </a:br>
            <a:r>
              <a:rPr lang="en-US" sz="3800" b="1" dirty="0">
                <a:solidFill>
                  <a:schemeClr val="accent1">
                    <a:lumMod val="75000"/>
                  </a:schemeClr>
                </a:solidFill>
              </a:rPr>
              <a:t>b) </a:t>
            </a:r>
            <a:r>
              <a:rPr lang="en-US" sz="3800" b="1" dirty="0" smtClean="0">
                <a:solidFill>
                  <a:schemeClr val="accent1">
                    <a:lumMod val="75000"/>
                  </a:schemeClr>
                </a:solidFill>
              </a:rPr>
              <a:t>International Covenant on Economic</a:t>
            </a:r>
            <a:r>
              <a:rPr lang="en-US" sz="3800" b="1" dirty="0">
                <a:solidFill>
                  <a:schemeClr val="accent1">
                    <a:lumMod val="75000"/>
                  </a:schemeClr>
                </a:solidFill>
              </a:rPr>
              <a:t>, </a:t>
            </a:r>
            <a:r>
              <a:rPr lang="en-US" sz="3800" b="1" dirty="0" smtClean="0">
                <a:solidFill>
                  <a:schemeClr val="accent1">
                    <a:lumMod val="75000"/>
                  </a:schemeClr>
                </a:solidFill>
              </a:rPr>
              <a:t>Social and </a:t>
            </a:r>
            <a:r>
              <a:rPr lang="en-US" sz="3800" b="1" dirty="0">
                <a:solidFill>
                  <a:schemeClr val="accent1">
                    <a:lumMod val="75000"/>
                  </a:schemeClr>
                </a:solidFill>
              </a:rPr>
              <a:t>Cultural </a:t>
            </a:r>
            <a:r>
              <a:rPr lang="en-US" sz="3800" b="1" dirty="0" smtClean="0">
                <a:solidFill>
                  <a:schemeClr val="accent1">
                    <a:lumMod val="75000"/>
                  </a:schemeClr>
                </a:solidFill>
              </a:rPr>
              <a:t>Rights </a:t>
            </a:r>
            <a:r>
              <a:rPr lang="en-US" sz="3800" dirty="0" smtClean="0"/>
              <a:t/>
            </a:r>
            <a:br>
              <a:rPr lang="en-US" sz="3800" dirty="0" smtClean="0"/>
            </a:br>
            <a:r>
              <a:rPr lang="en-US" sz="3800" dirty="0" smtClean="0">
                <a:solidFill>
                  <a:schemeClr val="bg1">
                    <a:lumMod val="85000"/>
                  </a:schemeClr>
                </a:solidFill>
              </a:rPr>
              <a:t>c</a:t>
            </a:r>
            <a:r>
              <a:rPr lang="en-US" sz="3800" dirty="0">
                <a:solidFill>
                  <a:schemeClr val="bg1">
                    <a:lumMod val="85000"/>
                  </a:schemeClr>
                </a:solidFill>
              </a:rPr>
              <a:t>) Convention for </a:t>
            </a:r>
            <a:r>
              <a:rPr lang="en-US" sz="3800" dirty="0" smtClean="0">
                <a:solidFill>
                  <a:schemeClr val="bg1">
                    <a:lumMod val="85000"/>
                  </a:schemeClr>
                </a:solidFill>
              </a:rPr>
              <a:t>the Protection </a:t>
            </a:r>
            <a:r>
              <a:rPr lang="en-US" sz="3800" dirty="0">
                <a:solidFill>
                  <a:schemeClr val="bg1">
                    <a:lumMod val="85000"/>
                  </a:schemeClr>
                </a:solidFill>
              </a:rPr>
              <a:t>of </a:t>
            </a:r>
            <a:r>
              <a:rPr lang="en-US" sz="3800" dirty="0" smtClean="0">
                <a:solidFill>
                  <a:schemeClr val="bg1">
                    <a:lumMod val="85000"/>
                  </a:schemeClr>
                </a:solidFill>
              </a:rPr>
              <a:t>Human Rights and Fundamental Freedoms (European Convention on Human </a:t>
            </a:r>
            <a:r>
              <a:rPr lang="en-US" sz="3800" dirty="0">
                <a:solidFill>
                  <a:schemeClr val="bg1">
                    <a:lumMod val="85000"/>
                  </a:schemeClr>
                </a:solidFill>
              </a:rPr>
              <a:t>Rights)</a:t>
            </a:r>
            <a:endParaRPr lang="ru-RU" sz="3800" b="1" dirty="0">
              <a:solidFill>
                <a:schemeClr val="bg1">
                  <a:lumMod val="85000"/>
                </a:schemeClr>
              </a:solidFill>
            </a:endParaRPr>
          </a:p>
        </p:txBody>
      </p:sp>
    </p:spTree>
    <p:extLst>
      <p:ext uri="{BB962C8B-B14F-4D97-AF65-F5344CB8AC3E}">
        <p14:creationId xmlns:p14="http://schemas.microsoft.com/office/powerpoint/2010/main" val="28530668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4000" dirty="0"/>
              <a:t>What does the </a:t>
            </a:r>
            <a:r>
              <a:rPr lang="en-US" sz="4000" dirty="0" smtClean="0"/>
              <a:t>right to </a:t>
            </a:r>
            <a:r>
              <a:rPr lang="en-US" sz="4000" dirty="0"/>
              <a:t>the highest</a:t>
            </a:r>
            <a:br>
              <a:rPr lang="en-US" sz="4000" dirty="0"/>
            </a:br>
            <a:r>
              <a:rPr lang="en-US" sz="4000" dirty="0"/>
              <a:t>attainable </a:t>
            </a:r>
            <a:r>
              <a:rPr lang="en-US" sz="4000" dirty="0" smtClean="0"/>
              <a:t>standard of </a:t>
            </a:r>
            <a:r>
              <a:rPr lang="en-US" sz="4000" dirty="0"/>
              <a:t>health mean?</a:t>
            </a:r>
            <a:br>
              <a:rPr lang="en-US" sz="4000" dirty="0"/>
            </a:br>
            <a:r>
              <a:rPr lang="en-US" sz="4000" dirty="0"/>
              <a:t>a) A right to </a:t>
            </a:r>
            <a:r>
              <a:rPr lang="en-US" sz="4000" dirty="0" smtClean="0"/>
              <a:t>health care </a:t>
            </a:r>
            <a:r>
              <a:rPr lang="en-US" sz="4000" dirty="0"/>
              <a:t>that </a:t>
            </a:r>
            <a:r>
              <a:rPr lang="en-US" sz="4000" dirty="0" smtClean="0"/>
              <a:t>is available, accessible, acceptable</a:t>
            </a:r>
            <a:r>
              <a:rPr lang="en-US" sz="4000" dirty="0"/>
              <a:t>, </a:t>
            </a:r>
            <a:r>
              <a:rPr lang="en-US" sz="4000" dirty="0" smtClean="0"/>
              <a:t>and of </a:t>
            </a:r>
            <a:r>
              <a:rPr lang="en-US" sz="4000" dirty="0"/>
              <a:t>good quality</a:t>
            </a:r>
            <a:br>
              <a:rPr lang="en-US" sz="4000" dirty="0"/>
            </a:br>
            <a:r>
              <a:rPr lang="en-US" sz="4000" dirty="0"/>
              <a:t>b) A right to </a:t>
            </a:r>
            <a:r>
              <a:rPr lang="en-US" sz="4000" dirty="0" smtClean="0"/>
              <a:t>the underlying determinants of health</a:t>
            </a:r>
            <a:r>
              <a:rPr lang="en-US" sz="4000" dirty="0"/>
              <a:t>, such </a:t>
            </a:r>
            <a:r>
              <a:rPr lang="en-US" sz="4000" dirty="0" smtClean="0"/>
              <a:t>as food</a:t>
            </a:r>
            <a:r>
              <a:rPr lang="en-US" sz="4000" dirty="0"/>
              <a:t>, water, </a:t>
            </a:r>
            <a:r>
              <a:rPr lang="en-US" sz="4000" dirty="0" smtClean="0"/>
              <a:t>and safety</a:t>
            </a:r>
            <a:r>
              <a:rPr lang="en-US" sz="4000" dirty="0"/>
              <a:t>.</a:t>
            </a:r>
            <a:br>
              <a:rPr lang="en-US" sz="4000" dirty="0"/>
            </a:br>
            <a:r>
              <a:rPr lang="en-US" sz="4000" dirty="0"/>
              <a:t>c) All of the above.</a:t>
            </a:r>
            <a:br>
              <a:rPr lang="en-US" sz="4000" dirty="0"/>
            </a:br>
            <a:r>
              <a:rPr lang="en-US" sz="4000" dirty="0"/>
              <a:t>d) None of </a:t>
            </a:r>
            <a:r>
              <a:rPr lang="en-US" sz="4000" dirty="0" smtClean="0"/>
              <a:t>the above</a:t>
            </a:r>
            <a:r>
              <a:rPr lang="en-US" sz="4000" dirty="0"/>
              <a:t>.</a:t>
            </a:r>
            <a:endParaRPr lang="ru-RU" sz="3800" b="1" dirty="0">
              <a:solidFill>
                <a:schemeClr val="bg1">
                  <a:lumMod val="85000"/>
                </a:schemeClr>
              </a:solidFill>
            </a:endParaRPr>
          </a:p>
        </p:txBody>
      </p:sp>
    </p:spTree>
    <p:extLst>
      <p:ext uri="{BB962C8B-B14F-4D97-AF65-F5344CB8AC3E}">
        <p14:creationId xmlns:p14="http://schemas.microsoft.com/office/powerpoint/2010/main" val="159529600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4000" dirty="0"/>
              <a:t>What does the </a:t>
            </a:r>
            <a:r>
              <a:rPr lang="en-US" sz="4000" dirty="0" smtClean="0"/>
              <a:t>right to </a:t>
            </a:r>
            <a:r>
              <a:rPr lang="en-US" sz="4000" dirty="0"/>
              <a:t>the highest</a:t>
            </a:r>
            <a:br>
              <a:rPr lang="en-US" sz="4000" dirty="0"/>
            </a:br>
            <a:r>
              <a:rPr lang="en-US" sz="4000" dirty="0"/>
              <a:t>attainable </a:t>
            </a:r>
            <a:r>
              <a:rPr lang="en-US" sz="4000" dirty="0" smtClean="0"/>
              <a:t>standard of </a:t>
            </a:r>
            <a:r>
              <a:rPr lang="en-US" sz="4000" dirty="0"/>
              <a:t>health mean?</a:t>
            </a:r>
            <a:br>
              <a:rPr lang="en-US" sz="4000" dirty="0"/>
            </a:br>
            <a:r>
              <a:rPr lang="en-US" sz="4000" dirty="0">
                <a:solidFill>
                  <a:schemeClr val="bg1">
                    <a:lumMod val="85000"/>
                  </a:schemeClr>
                </a:solidFill>
              </a:rPr>
              <a:t>a) A right to </a:t>
            </a:r>
            <a:r>
              <a:rPr lang="en-US" sz="4000" dirty="0" smtClean="0">
                <a:solidFill>
                  <a:schemeClr val="bg1">
                    <a:lumMod val="85000"/>
                  </a:schemeClr>
                </a:solidFill>
              </a:rPr>
              <a:t>health care </a:t>
            </a:r>
            <a:r>
              <a:rPr lang="en-US" sz="4000" dirty="0">
                <a:solidFill>
                  <a:schemeClr val="bg1">
                    <a:lumMod val="85000"/>
                  </a:schemeClr>
                </a:solidFill>
              </a:rPr>
              <a:t>that </a:t>
            </a:r>
            <a:r>
              <a:rPr lang="en-US" sz="4000" dirty="0" smtClean="0">
                <a:solidFill>
                  <a:schemeClr val="bg1">
                    <a:lumMod val="85000"/>
                  </a:schemeClr>
                </a:solidFill>
              </a:rPr>
              <a:t>is available, accessible, acceptable</a:t>
            </a:r>
            <a:r>
              <a:rPr lang="en-US" sz="4000" dirty="0">
                <a:solidFill>
                  <a:schemeClr val="bg1">
                    <a:lumMod val="85000"/>
                  </a:schemeClr>
                </a:solidFill>
              </a:rPr>
              <a:t>, </a:t>
            </a:r>
            <a:r>
              <a:rPr lang="en-US" sz="4000" dirty="0" smtClean="0">
                <a:solidFill>
                  <a:schemeClr val="bg1">
                    <a:lumMod val="85000"/>
                  </a:schemeClr>
                </a:solidFill>
              </a:rPr>
              <a:t>and of </a:t>
            </a:r>
            <a:r>
              <a:rPr lang="en-US" sz="4000" dirty="0">
                <a:solidFill>
                  <a:schemeClr val="bg1">
                    <a:lumMod val="85000"/>
                  </a:schemeClr>
                </a:solidFill>
              </a:rPr>
              <a:t>good quality</a:t>
            </a:r>
            <a:br>
              <a:rPr lang="en-US" sz="4000" dirty="0">
                <a:solidFill>
                  <a:schemeClr val="bg1">
                    <a:lumMod val="85000"/>
                  </a:schemeClr>
                </a:solidFill>
              </a:rPr>
            </a:br>
            <a:r>
              <a:rPr lang="en-US" sz="4000" dirty="0">
                <a:solidFill>
                  <a:schemeClr val="bg1">
                    <a:lumMod val="85000"/>
                  </a:schemeClr>
                </a:solidFill>
              </a:rPr>
              <a:t>b) A right to </a:t>
            </a:r>
            <a:r>
              <a:rPr lang="en-US" sz="4000" dirty="0" smtClean="0">
                <a:solidFill>
                  <a:schemeClr val="bg1">
                    <a:lumMod val="85000"/>
                  </a:schemeClr>
                </a:solidFill>
              </a:rPr>
              <a:t>the underlying determinants of health</a:t>
            </a:r>
            <a:r>
              <a:rPr lang="en-US" sz="4000" dirty="0">
                <a:solidFill>
                  <a:schemeClr val="bg1">
                    <a:lumMod val="85000"/>
                  </a:schemeClr>
                </a:solidFill>
              </a:rPr>
              <a:t>, such </a:t>
            </a:r>
            <a:r>
              <a:rPr lang="en-US" sz="4000" dirty="0" smtClean="0">
                <a:solidFill>
                  <a:schemeClr val="bg1">
                    <a:lumMod val="85000"/>
                  </a:schemeClr>
                </a:solidFill>
              </a:rPr>
              <a:t>as food</a:t>
            </a:r>
            <a:r>
              <a:rPr lang="en-US" sz="4000" dirty="0">
                <a:solidFill>
                  <a:schemeClr val="bg1">
                    <a:lumMod val="85000"/>
                  </a:schemeClr>
                </a:solidFill>
              </a:rPr>
              <a:t>, water, </a:t>
            </a:r>
            <a:r>
              <a:rPr lang="en-US" sz="4000" dirty="0" smtClean="0">
                <a:solidFill>
                  <a:schemeClr val="bg1">
                    <a:lumMod val="85000"/>
                  </a:schemeClr>
                </a:solidFill>
              </a:rPr>
              <a:t>and safety</a:t>
            </a:r>
            <a:r>
              <a:rPr lang="en-US" sz="4000" dirty="0">
                <a:solidFill>
                  <a:schemeClr val="bg1">
                    <a:lumMod val="85000"/>
                  </a:schemeClr>
                </a:solidFill>
              </a:rPr>
              <a:t>.</a:t>
            </a:r>
            <a:br>
              <a:rPr lang="en-US" sz="4000" dirty="0">
                <a:solidFill>
                  <a:schemeClr val="bg1">
                    <a:lumMod val="85000"/>
                  </a:schemeClr>
                </a:solidFill>
              </a:rPr>
            </a:br>
            <a:r>
              <a:rPr lang="en-US" sz="4000" b="1" dirty="0">
                <a:solidFill>
                  <a:schemeClr val="accent1">
                    <a:lumMod val="75000"/>
                  </a:schemeClr>
                </a:solidFill>
              </a:rPr>
              <a:t>c) All of the above.</a:t>
            </a:r>
            <a:r>
              <a:rPr lang="en-US" sz="4000" dirty="0"/>
              <a:t/>
            </a:r>
            <a:br>
              <a:rPr lang="en-US" sz="4000" dirty="0"/>
            </a:br>
            <a:r>
              <a:rPr lang="en-US" sz="4000" dirty="0">
                <a:solidFill>
                  <a:schemeClr val="bg1">
                    <a:lumMod val="85000"/>
                  </a:schemeClr>
                </a:solidFill>
              </a:rPr>
              <a:t>d) None of </a:t>
            </a:r>
            <a:r>
              <a:rPr lang="en-US" sz="4000" dirty="0" smtClean="0">
                <a:solidFill>
                  <a:schemeClr val="bg1">
                    <a:lumMod val="85000"/>
                  </a:schemeClr>
                </a:solidFill>
              </a:rPr>
              <a:t>the above</a:t>
            </a:r>
            <a:r>
              <a:rPr lang="en-US" sz="4000" dirty="0">
                <a:solidFill>
                  <a:schemeClr val="bg1">
                    <a:lumMod val="85000"/>
                  </a:schemeClr>
                </a:solidFill>
              </a:rPr>
              <a:t>.</a:t>
            </a:r>
            <a:endParaRPr lang="ru-RU" sz="3800" b="1" dirty="0">
              <a:solidFill>
                <a:schemeClr val="bg1">
                  <a:lumMod val="85000"/>
                </a:schemeClr>
              </a:solidFill>
            </a:endParaRPr>
          </a:p>
        </p:txBody>
      </p:sp>
    </p:spTree>
    <p:extLst>
      <p:ext uri="{BB962C8B-B14F-4D97-AF65-F5344CB8AC3E}">
        <p14:creationId xmlns:p14="http://schemas.microsoft.com/office/powerpoint/2010/main" val="21369017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ormAutofit/>
          </a:bodyPr>
          <a:lstStyle/>
          <a:p>
            <a:r>
              <a:rPr lang="en-US" dirty="0"/>
              <a:t>Human </a:t>
            </a:r>
            <a:r>
              <a:rPr lang="en-US" dirty="0" smtClean="0"/>
              <a:t>Rights cannot </a:t>
            </a:r>
            <a:r>
              <a:rPr lang="en-US" dirty="0"/>
              <a:t>be taken</a:t>
            </a:r>
            <a:br>
              <a:rPr lang="en-US" dirty="0"/>
            </a:br>
            <a:r>
              <a:rPr lang="en-US" dirty="0"/>
              <a:t>away from a </a:t>
            </a:r>
            <a:r>
              <a:rPr lang="en-US" dirty="0" smtClean="0"/>
              <a:t>person</a:t>
            </a:r>
            <a:r>
              <a:rPr lang="en-US" dirty="0"/>
              <a:t>:</a:t>
            </a:r>
            <a:br>
              <a:rPr lang="en-US" dirty="0"/>
            </a:br>
            <a:r>
              <a:rPr lang="en-US" dirty="0"/>
              <a:t>TRUE or </a:t>
            </a:r>
            <a:r>
              <a:rPr lang="en-US" dirty="0" smtClean="0"/>
              <a:t>FALSE</a:t>
            </a:r>
            <a:br>
              <a:rPr lang="en-US" dirty="0" smtClean="0"/>
            </a:br>
            <a:r>
              <a:rPr lang="en-US" dirty="0"/>
              <a:t/>
            </a:r>
            <a:br>
              <a:rPr lang="en-US" dirty="0"/>
            </a:br>
            <a:endParaRPr lang="ru-RU" dirty="0"/>
          </a:p>
        </p:txBody>
      </p:sp>
    </p:spTree>
    <p:extLst>
      <p:ext uri="{BB962C8B-B14F-4D97-AF65-F5344CB8AC3E}">
        <p14:creationId xmlns:p14="http://schemas.microsoft.com/office/powerpoint/2010/main" val="349213907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4000" dirty="0"/>
              <a:t>Which component </a:t>
            </a:r>
            <a:r>
              <a:rPr lang="en-US" sz="4000" dirty="0" smtClean="0"/>
              <a:t>of the </a:t>
            </a:r>
            <a:r>
              <a:rPr lang="en-US" sz="4000" dirty="0"/>
              <a:t>right to health</a:t>
            </a:r>
            <a:br>
              <a:rPr lang="en-US" sz="4000" dirty="0"/>
            </a:br>
            <a:r>
              <a:rPr lang="en-US" sz="4000" dirty="0"/>
              <a:t>care requires that </a:t>
            </a:r>
            <a:r>
              <a:rPr lang="en-US" sz="4000" dirty="0" smtClean="0"/>
              <a:t>it be </a:t>
            </a:r>
            <a:r>
              <a:rPr lang="en-US" sz="4000" dirty="0"/>
              <a:t>respectful of</a:t>
            </a:r>
            <a:br>
              <a:rPr lang="en-US" sz="4000" dirty="0"/>
            </a:br>
            <a:r>
              <a:rPr lang="en-US" sz="4000" dirty="0"/>
              <a:t>medical ethics</a:t>
            </a:r>
            <a:r>
              <a:rPr lang="en-US" sz="4000" dirty="0" smtClean="0"/>
              <a:t>?</a:t>
            </a:r>
            <a:br>
              <a:rPr lang="en-US" sz="4000" dirty="0" smtClean="0"/>
            </a:br>
            <a:r>
              <a:rPr lang="en-US" sz="4000" dirty="0"/>
              <a:t/>
            </a:r>
            <a:br>
              <a:rPr lang="en-US" sz="4000" dirty="0"/>
            </a:br>
            <a:r>
              <a:rPr lang="en-US" sz="4000" dirty="0"/>
              <a:t>a) Availability</a:t>
            </a:r>
            <a:br>
              <a:rPr lang="en-US" sz="4000" dirty="0"/>
            </a:br>
            <a:r>
              <a:rPr lang="en-US" sz="4000" dirty="0"/>
              <a:t>b) Accessibility</a:t>
            </a:r>
            <a:br>
              <a:rPr lang="en-US" sz="4000" dirty="0"/>
            </a:br>
            <a:r>
              <a:rPr lang="en-US" sz="4000" dirty="0"/>
              <a:t>c) Acceptability</a:t>
            </a:r>
            <a:br>
              <a:rPr lang="en-US" sz="4000" dirty="0"/>
            </a:br>
            <a:r>
              <a:rPr lang="en-US" sz="4000" dirty="0"/>
              <a:t>d) Quality</a:t>
            </a:r>
            <a:endParaRPr lang="ru-RU" sz="3800" dirty="0">
              <a:solidFill>
                <a:schemeClr val="bg1">
                  <a:lumMod val="85000"/>
                </a:schemeClr>
              </a:solidFill>
            </a:endParaRPr>
          </a:p>
        </p:txBody>
      </p:sp>
    </p:spTree>
    <p:extLst>
      <p:ext uri="{BB962C8B-B14F-4D97-AF65-F5344CB8AC3E}">
        <p14:creationId xmlns:p14="http://schemas.microsoft.com/office/powerpoint/2010/main" val="20865021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4000" dirty="0"/>
              <a:t>Which component </a:t>
            </a:r>
            <a:r>
              <a:rPr lang="en-US" sz="4000" dirty="0" smtClean="0"/>
              <a:t>of the </a:t>
            </a:r>
            <a:r>
              <a:rPr lang="en-US" sz="4000" dirty="0"/>
              <a:t>right to health</a:t>
            </a:r>
            <a:br>
              <a:rPr lang="en-US" sz="4000" dirty="0"/>
            </a:br>
            <a:r>
              <a:rPr lang="en-US" sz="4000" dirty="0"/>
              <a:t>care requires that </a:t>
            </a:r>
            <a:r>
              <a:rPr lang="en-US" sz="4000" dirty="0" smtClean="0"/>
              <a:t>it be </a:t>
            </a:r>
            <a:r>
              <a:rPr lang="en-US" sz="4000" dirty="0"/>
              <a:t>respectful of</a:t>
            </a:r>
            <a:br>
              <a:rPr lang="en-US" sz="4000" dirty="0"/>
            </a:br>
            <a:r>
              <a:rPr lang="en-US" sz="4000" dirty="0"/>
              <a:t>medical ethics</a:t>
            </a:r>
            <a:r>
              <a:rPr lang="en-US" sz="4000" dirty="0" smtClean="0"/>
              <a:t>?</a:t>
            </a:r>
            <a:br>
              <a:rPr lang="en-US" sz="4000" dirty="0" smtClean="0"/>
            </a:br>
            <a:r>
              <a:rPr lang="en-US" sz="4000" dirty="0"/>
              <a:t/>
            </a:r>
            <a:br>
              <a:rPr lang="en-US" sz="4000" dirty="0"/>
            </a:br>
            <a:r>
              <a:rPr lang="en-US" sz="4000" dirty="0">
                <a:solidFill>
                  <a:schemeClr val="bg1">
                    <a:lumMod val="85000"/>
                  </a:schemeClr>
                </a:solidFill>
              </a:rPr>
              <a:t>a) Availability</a:t>
            </a:r>
            <a:br>
              <a:rPr lang="en-US" sz="4000" dirty="0">
                <a:solidFill>
                  <a:schemeClr val="bg1">
                    <a:lumMod val="85000"/>
                  </a:schemeClr>
                </a:solidFill>
              </a:rPr>
            </a:br>
            <a:r>
              <a:rPr lang="en-US" sz="4000" dirty="0">
                <a:solidFill>
                  <a:schemeClr val="bg1">
                    <a:lumMod val="85000"/>
                  </a:schemeClr>
                </a:solidFill>
              </a:rPr>
              <a:t>b) Accessibility</a:t>
            </a:r>
            <a:br>
              <a:rPr lang="en-US" sz="4000" dirty="0">
                <a:solidFill>
                  <a:schemeClr val="bg1">
                    <a:lumMod val="85000"/>
                  </a:schemeClr>
                </a:solidFill>
              </a:rPr>
            </a:br>
            <a:r>
              <a:rPr lang="en-US" sz="4000" b="1" dirty="0">
                <a:solidFill>
                  <a:schemeClr val="accent1">
                    <a:lumMod val="75000"/>
                  </a:schemeClr>
                </a:solidFill>
              </a:rPr>
              <a:t>c) Acceptability</a:t>
            </a:r>
            <a:r>
              <a:rPr lang="en-US" sz="4000" dirty="0"/>
              <a:t/>
            </a:r>
            <a:br>
              <a:rPr lang="en-US" sz="4000" dirty="0"/>
            </a:br>
            <a:r>
              <a:rPr lang="en-US" sz="4000" dirty="0">
                <a:solidFill>
                  <a:schemeClr val="bg1">
                    <a:lumMod val="85000"/>
                  </a:schemeClr>
                </a:solidFill>
              </a:rPr>
              <a:t>d) Quality</a:t>
            </a:r>
            <a:endParaRPr lang="ru-RU" sz="3800" dirty="0">
              <a:solidFill>
                <a:schemeClr val="bg1">
                  <a:lumMod val="85000"/>
                </a:schemeClr>
              </a:solidFill>
            </a:endParaRPr>
          </a:p>
        </p:txBody>
      </p:sp>
    </p:spTree>
    <p:extLst>
      <p:ext uri="{BB962C8B-B14F-4D97-AF65-F5344CB8AC3E}">
        <p14:creationId xmlns:p14="http://schemas.microsoft.com/office/powerpoint/2010/main" val="4888642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4000" dirty="0"/>
              <a:t>Name one of </a:t>
            </a:r>
            <a:r>
              <a:rPr lang="en-US" sz="4000" dirty="0" smtClean="0"/>
              <a:t>the four </a:t>
            </a:r>
            <a:r>
              <a:rPr lang="en-US" sz="4000" dirty="0"/>
              <a:t>dimensions of</a:t>
            </a:r>
            <a:br>
              <a:rPr lang="en-US" sz="4000" dirty="0"/>
            </a:br>
            <a:r>
              <a:rPr lang="en-US" sz="4000" dirty="0"/>
              <a:t>health </a:t>
            </a:r>
            <a:r>
              <a:rPr lang="en-US" sz="4000" dirty="0" smtClean="0"/>
              <a:t>care accessibility. </a:t>
            </a:r>
            <a:endParaRPr lang="ru-RU" sz="3800" dirty="0">
              <a:solidFill>
                <a:schemeClr val="bg1">
                  <a:lumMod val="85000"/>
                </a:schemeClr>
              </a:solidFill>
            </a:endParaRPr>
          </a:p>
        </p:txBody>
      </p:sp>
    </p:spTree>
    <p:extLst>
      <p:ext uri="{BB962C8B-B14F-4D97-AF65-F5344CB8AC3E}">
        <p14:creationId xmlns:p14="http://schemas.microsoft.com/office/powerpoint/2010/main" val="10443622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4000" dirty="0"/>
              <a:t>Name one of </a:t>
            </a:r>
            <a:r>
              <a:rPr lang="en-US" sz="4000" dirty="0" smtClean="0"/>
              <a:t>the four </a:t>
            </a:r>
            <a:r>
              <a:rPr lang="en-US" sz="4000" dirty="0"/>
              <a:t>dimensions of</a:t>
            </a:r>
            <a:br>
              <a:rPr lang="en-US" sz="4000" dirty="0"/>
            </a:br>
            <a:r>
              <a:rPr lang="en-US" sz="4000" dirty="0"/>
              <a:t>health </a:t>
            </a:r>
            <a:r>
              <a:rPr lang="en-US" sz="4000" dirty="0" smtClean="0"/>
              <a:t>care accessibility. </a:t>
            </a:r>
            <a:br>
              <a:rPr lang="en-US" sz="4000" dirty="0" smtClean="0"/>
            </a:br>
            <a:r>
              <a:rPr lang="en-US" sz="4000" dirty="0" smtClean="0">
                <a:solidFill>
                  <a:schemeClr val="accent1">
                    <a:lumMod val="75000"/>
                  </a:schemeClr>
                </a:solidFill>
              </a:rPr>
              <a:t>Health care accessibility </a:t>
            </a:r>
            <a:r>
              <a:rPr lang="en-US" sz="4000" dirty="0">
                <a:solidFill>
                  <a:schemeClr val="accent1">
                    <a:lumMod val="75000"/>
                  </a:schemeClr>
                </a:solidFill>
              </a:rPr>
              <a:t>has </a:t>
            </a:r>
            <a:r>
              <a:rPr lang="en-US" sz="4000" dirty="0" smtClean="0">
                <a:solidFill>
                  <a:schemeClr val="accent1">
                    <a:lumMod val="75000"/>
                  </a:schemeClr>
                </a:solidFill>
              </a:rPr>
              <a:t>four overlapping dimensions</a:t>
            </a:r>
            <a:r>
              <a:rPr lang="en-US" sz="4000" dirty="0">
                <a:solidFill>
                  <a:schemeClr val="accent1">
                    <a:lumMod val="75000"/>
                  </a:schemeClr>
                </a:solidFill>
              </a:rPr>
              <a:t>: </a:t>
            </a:r>
            <a:r>
              <a:rPr lang="en-US" sz="4000" dirty="0" smtClean="0"/>
              <a:t/>
            </a:r>
            <a:br>
              <a:rPr lang="en-US" sz="4000" dirty="0" smtClean="0"/>
            </a:br>
            <a:r>
              <a:rPr lang="en-US" sz="4000" dirty="0" smtClean="0">
                <a:solidFill>
                  <a:schemeClr val="accent1">
                    <a:lumMod val="75000"/>
                  </a:schemeClr>
                </a:solidFill>
              </a:rPr>
              <a:t>(</a:t>
            </a:r>
            <a:r>
              <a:rPr lang="en-US" sz="4000" dirty="0">
                <a:solidFill>
                  <a:schemeClr val="accent1">
                    <a:lumMod val="75000"/>
                  </a:schemeClr>
                </a:solidFill>
              </a:rPr>
              <a:t>1) </a:t>
            </a:r>
            <a:r>
              <a:rPr lang="en-US" sz="4000" b="1" dirty="0">
                <a:solidFill>
                  <a:schemeClr val="accent1">
                    <a:lumMod val="75000"/>
                  </a:schemeClr>
                </a:solidFill>
              </a:rPr>
              <a:t>nondiscrimination</a:t>
            </a:r>
            <a:r>
              <a:rPr lang="en-US" sz="4000" dirty="0">
                <a:solidFill>
                  <a:schemeClr val="accent1">
                    <a:lumMod val="75000"/>
                  </a:schemeClr>
                </a:solidFill>
              </a:rPr>
              <a:t>,</a:t>
            </a:r>
            <a:br>
              <a:rPr lang="en-US" sz="4000" dirty="0">
                <a:solidFill>
                  <a:schemeClr val="accent1">
                    <a:lumMod val="75000"/>
                  </a:schemeClr>
                </a:solidFill>
              </a:rPr>
            </a:br>
            <a:r>
              <a:rPr lang="ru-RU" sz="4000" dirty="0">
                <a:solidFill>
                  <a:schemeClr val="accent1">
                    <a:lumMod val="75000"/>
                  </a:schemeClr>
                </a:solidFill>
              </a:rPr>
              <a:t>(</a:t>
            </a:r>
            <a:r>
              <a:rPr lang="ru-RU" sz="4000" dirty="0" smtClean="0">
                <a:solidFill>
                  <a:schemeClr val="accent1">
                    <a:lumMod val="75000"/>
                  </a:schemeClr>
                </a:solidFill>
              </a:rPr>
              <a:t>2)</a:t>
            </a:r>
            <a:r>
              <a:rPr lang="en-US" sz="4000" dirty="0" smtClean="0">
                <a:solidFill>
                  <a:schemeClr val="accent1">
                    <a:lumMod val="75000"/>
                  </a:schemeClr>
                </a:solidFill>
              </a:rPr>
              <a:t> </a:t>
            </a:r>
            <a:r>
              <a:rPr lang="en-US" sz="4000" b="1" dirty="0" smtClean="0">
                <a:solidFill>
                  <a:schemeClr val="accent1">
                    <a:lumMod val="75000"/>
                  </a:schemeClr>
                </a:solidFill>
              </a:rPr>
              <a:t>physical accessibility</a:t>
            </a:r>
            <a:r>
              <a:rPr lang="en-US" sz="4000" dirty="0">
                <a:solidFill>
                  <a:schemeClr val="accent1">
                    <a:lumMod val="75000"/>
                  </a:schemeClr>
                </a:solidFill>
              </a:rPr>
              <a:t>, </a:t>
            </a:r>
            <a:r>
              <a:rPr lang="en-US" sz="4000" dirty="0" smtClean="0">
                <a:solidFill>
                  <a:schemeClr val="accent1">
                    <a:lumMod val="75000"/>
                  </a:schemeClr>
                </a:solidFill>
              </a:rPr>
              <a:t/>
            </a:r>
            <a:br>
              <a:rPr lang="en-US" sz="4000" dirty="0" smtClean="0">
                <a:solidFill>
                  <a:schemeClr val="accent1">
                    <a:lumMod val="75000"/>
                  </a:schemeClr>
                </a:solidFill>
              </a:rPr>
            </a:br>
            <a:r>
              <a:rPr lang="en-US" sz="4000" dirty="0" smtClean="0">
                <a:solidFill>
                  <a:schemeClr val="accent1">
                    <a:lumMod val="75000"/>
                  </a:schemeClr>
                </a:solidFill>
              </a:rPr>
              <a:t>(3) </a:t>
            </a:r>
            <a:r>
              <a:rPr lang="en-US" sz="4000" b="1" dirty="0" smtClean="0">
                <a:solidFill>
                  <a:schemeClr val="accent1">
                    <a:lumMod val="75000"/>
                  </a:schemeClr>
                </a:solidFill>
              </a:rPr>
              <a:t>economic accessibility </a:t>
            </a:r>
            <a:r>
              <a:rPr lang="en-US" sz="4000" dirty="0" smtClean="0">
                <a:solidFill>
                  <a:schemeClr val="accent1">
                    <a:lumMod val="75000"/>
                  </a:schemeClr>
                </a:solidFill>
              </a:rPr>
              <a:t>or affordability</a:t>
            </a:r>
            <a:r>
              <a:rPr lang="en-US" sz="4000" dirty="0">
                <a:solidFill>
                  <a:schemeClr val="accent1">
                    <a:lumMod val="75000"/>
                  </a:schemeClr>
                </a:solidFill>
              </a:rPr>
              <a:t>, </a:t>
            </a:r>
            <a:r>
              <a:rPr lang="en-US" sz="4000" dirty="0" smtClean="0">
                <a:solidFill>
                  <a:schemeClr val="accent1">
                    <a:lumMod val="75000"/>
                  </a:schemeClr>
                </a:solidFill>
              </a:rPr>
              <a:t>(4) </a:t>
            </a:r>
            <a:r>
              <a:rPr lang="en-US" sz="4000" b="1" dirty="0" smtClean="0">
                <a:solidFill>
                  <a:schemeClr val="accent1">
                    <a:lumMod val="75000"/>
                  </a:schemeClr>
                </a:solidFill>
              </a:rPr>
              <a:t>information accessibility</a:t>
            </a:r>
            <a:r>
              <a:rPr lang="en-US" sz="4000" dirty="0">
                <a:solidFill>
                  <a:schemeClr val="accent1">
                    <a:lumMod val="75000"/>
                  </a:schemeClr>
                </a:solidFill>
              </a:rPr>
              <a:t>, the right</a:t>
            </a:r>
            <a:br>
              <a:rPr lang="en-US" sz="4000" dirty="0">
                <a:solidFill>
                  <a:schemeClr val="accent1">
                    <a:lumMod val="75000"/>
                  </a:schemeClr>
                </a:solidFill>
              </a:rPr>
            </a:br>
            <a:r>
              <a:rPr lang="en-US" sz="4000" dirty="0">
                <a:solidFill>
                  <a:schemeClr val="accent1">
                    <a:lumMod val="75000"/>
                  </a:schemeClr>
                </a:solidFill>
              </a:rPr>
              <a:t>to receive, seek, </a:t>
            </a:r>
            <a:r>
              <a:rPr lang="en-US" sz="4000" dirty="0" smtClean="0">
                <a:solidFill>
                  <a:schemeClr val="accent1">
                    <a:lumMod val="75000"/>
                  </a:schemeClr>
                </a:solidFill>
              </a:rPr>
              <a:t>and impart </a:t>
            </a:r>
            <a:r>
              <a:rPr lang="en-US" sz="4000" dirty="0">
                <a:solidFill>
                  <a:schemeClr val="accent1">
                    <a:lumMod val="75000"/>
                  </a:schemeClr>
                </a:solidFill>
              </a:rPr>
              <a:t>information</a:t>
            </a:r>
            <a:br>
              <a:rPr lang="en-US" sz="4000" dirty="0">
                <a:solidFill>
                  <a:schemeClr val="accent1">
                    <a:lumMod val="75000"/>
                  </a:schemeClr>
                </a:solidFill>
              </a:rPr>
            </a:br>
            <a:r>
              <a:rPr lang="en-US" sz="4000" dirty="0">
                <a:solidFill>
                  <a:schemeClr val="accent1">
                    <a:lumMod val="75000"/>
                  </a:schemeClr>
                </a:solidFill>
              </a:rPr>
              <a:t>about health.</a:t>
            </a:r>
            <a:endParaRPr lang="ru-RU" sz="3800" dirty="0">
              <a:solidFill>
                <a:schemeClr val="accent1">
                  <a:lumMod val="75000"/>
                </a:schemeClr>
              </a:solidFill>
            </a:endParaRPr>
          </a:p>
        </p:txBody>
      </p:sp>
    </p:spTree>
    <p:extLst>
      <p:ext uri="{BB962C8B-B14F-4D97-AF65-F5344CB8AC3E}">
        <p14:creationId xmlns:p14="http://schemas.microsoft.com/office/powerpoint/2010/main" val="305499168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3200" dirty="0"/>
              <a:t>Name one </a:t>
            </a:r>
            <a:r>
              <a:rPr lang="en-US" sz="3200" dirty="0" smtClean="0"/>
              <a:t>element of </a:t>
            </a:r>
            <a:r>
              <a:rPr lang="en-US" sz="3200" dirty="0"/>
              <a:t>the </a:t>
            </a:r>
            <a:r>
              <a:rPr lang="en-US" sz="3200" b="1" dirty="0"/>
              <a:t>minimum</a:t>
            </a:r>
            <a:br>
              <a:rPr lang="en-US" sz="3200" b="1" dirty="0"/>
            </a:br>
            <a:r>
              <a:rPr lang="en-US" sz="3200" b="1" dirty="0"/>
              <a:t>core </a:t>
            </a:r>
            <a:r>
              <a:rPr lang="en-US" sz="3200" dirty="0"/>
              <a:t>of the right </a:t>
            </a:r>
            <a:r>
              <a:rPr lang="en-US" sz="3200" dirty="0" smtClean="0"/>
              <a:t>to the </a:t>
            </a:r>
            <a:r>
              <a:rPr lang="en-US" sz="3200" dirty="0"/>
              <a:t>highest</a:t>
            </a:r>
            <a:br>
              <a:rPr lang="en-US" sz="3200" dirty="0"/>
            </a:br>
            <a:r>
              <a:rPr lang="en-US" sz="3200" dirty="0"/>
              <a:t>attainable </a:t>
            </a:r>
            <a:r>
              <a:rPr lang="en-US" sz="3200" dirty="0" smtClean="0"/>
              <a:t>standard of </a:t>
            </a:r>
            <a:r>
              <a:rPr lang="en-US" sz="3200" dirty="0"/>
              <a:t>health which must</a:t>
            </a:r>
            <a:br>
              <a:rPr lang="en-US" sz="3200" dirty="0"/>
            </a:br>
            <a:r>
              <a:rPr lang="en-US" sz="3200" dirty="0"/>
              <a:t>be </a:t>
            </a:r>
            <a:r>
              <a:rPr lang="en-US" sz="3200" dirty="0" smtClean="0"/>
              <a:t>immediately realized without regard </a:t>
            </a:r>
            <a:r>
              <a:rPr lang="en-US" sz="3200" dirty="0"/>
              <a:t>to resources.</a:t>
            </a:r>
            <a:br>
              <a:rPr lang="en-US" sz="3200" dirty="0"/>
            </a:br>
            <a:r>
              <a:rPr lang="en-US" sz="3200" dirty="0" smtClean="0"/>
              <a:t/>
            </a:r>
            <a:br>
              <a:rPr lang="en-US" sz="3200" dirty="0" smtClean="0"/>
            </a:br>
            <a:endParaRPr lang="ru-RU" sz="3200" dirty="0">
              <a:solidFill>
                <a:schemeClr val="accent1">
                  <a:lumMod val="75000"/>
                </a:schemeClr>
              </a:solidFill>
            </a:endParaRPr>
          </a:p>
        </p:txBody>
      </p:sp>
    </p:spTree>
    <p:extLst>
      <p:ext uri="{BB962C8B-B14F-4D97-AF65-F5344CB8AC3E}">
        <p14:creationId xmlns:p14="http://schemas.microsoft.com/office/powerpoint/2010/main" val="25950210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10048008" cy="5780810"/>
          </a:xfrm>
        </p:spPr>
        <p:txBody>
          <a:bodyPr anchor="t">
            <a:noAutofit/>
          </a:bodyPr>
          <a:lstStyle/>
          <a:p>
            <a:r>
              <a:rPr lang="en-US" sz="3200" dirty="0"/>
              <a:t>Name one </a:t>
            </a:r>
            <a:r>
              <a:rPr lang="en-US" sz="3200" dirty="0" smtClean="0"/>
              <a:t>element of </a:t>
            </a:r>
            <a:r>
              <a:rPr lang="en-US" sz="3200" dirty="0"/>
              <a:t>the </a:t>
            </a:r>
            <a:r>
              <a:rPr lang="en-US" sz="3200" b="1" dirty="0"/>
              <a:t>minimum</a:t>
            </a:r>
            <a:br>
              <a:rPr lang="en-US" sz="3200" b="1" dirty="0"/>
            </a:br>
            <a:r>
              <a:rPr lang="en-US" sz="3200" b="1" dirty="0"/>
              <a:t>core </a:t>
            </a:r>
            <a:r>
              <a:rPr lang="en-US" sz="3200" dirty="0"/>
              <a:t>of the right </a:t>
            </a:r>
            <a:r>
              <a:rPr lang="en-US" sz="3200" dirty="0" smtClean="0"/>
              <a:t>to the </a:t>
            </a:r>
            <a:r>
              <a:rPr lang="en-US" sz="3200" dirty="0"/>
              <a:t>highest</a:t>
            </a:r>
            <a:br>
              <a:rPr lang="en-US" sz="3200" dirty="0"/>
            </a:br>
            <a:r>
              <a:rPr lang="en-US" sz="3200" dirty="0"/>
              <a:t>attainable </a:t>
            </a:r>
            <a:r>
              <a:rPr lang="en-US" sz="3200" dirty="0" smtClean="0"/>
              <a:t>standard of </a:t>
            </a:r>
            <a:r>
              <a:rPr lang="en-US" sz="3200" dirty="0"/>
              <a:t>health which must</a:t>
            </a:r>
            <a:br>
              <a:rPr lang="en-US" sz="3200" dirty="0"/>
            </a:br>
            <a:r>
              <a:rPr lang="en-US" sz="3200" dirty="0"/>
              <a:t>be </a:t>
            </a:r>
            <a:r>
              <a:rPr lang="en-US" sz="3200" dirty="0" smtClean="0"/>
              <a:t>immediately realized without regard </a:t>
            </a:r>
            <a:r>
              <a:rPr lang="en-US" sz="3200" dirty="0"/>
              <a:t>to resources.</a:t>
            </a:r>
            <a:br>
              <a:rPr lang="en-US" sz="3200" dirty="0"/>
            </a:br>
            <a:r>
              <a:rPr lang="en-US" sz="3200" dirty="0" smtClean="0"/>
              <a:t/>
            </a:r>
            <a:br>
              <a:rPr lang="en-US" sz="3200" dirty="0" smtClean="0"/>
            </a:br>
            <a:r>
              <a:rPr lang="en-US" sz="3200" dirty="0" smtClean="0">
                <a:solidFill>
                  <a:schemeClr val="accent1">
                    <a:lumMod val="75000"/>
                  </a:schemeClr>
                </a:solidFill>
              </a:rPr>
              <a:t>This </a:t>
            </a:r>
            <a:r>
              <a:rPr lang="en-US" sz="3200" dirty="0">
                <a:solidFill>
                  <a:schemeClr val="accent1">
                    <a:lumMod val="75000"/>
                  </a:schemeClr>
                </a:solidFill>
              </a:rPr>
              <a:t>includes (1) nondiscriminatory</a:t>
            </a:r>
            <a:br>
              <a:rPr lang="en-US" sz="3200" dirty="0">
                <a:solidFill>
                  <a:schemeClr val="accent1">
                    <a:lumMod val="75000"/>
                  </a:schemeClr>
                </a:solidFill>
              </a:rPr>
            </a:br>
            <a:r>
              <a:rPr lang="en-US" sz="3200" dirty="0">
                <a:solidFill>
                  <a:schemeClr val="accent1">
                    <a:lumMod val="75000"/>
                  </a:schemeClr>
                </a:solidFill>
              </a:rPr>
              <a:t>access </a:t>
            </a:r>
            <a:r>
              <a:rPr lang="en-US" sz="3200" dirty="0" smtClean="0">
                <a:solidFill>
                  <a:schemeClr val="accent1">
                    <a:lumMod val="75000"/>
                  </a:schemeClr>
                </a:solidFill>
              </a:rPr>
              <a:t>to health </a:t>
            </a:r>
            <a:r>
              <a:rPr lang="en-US" sz="3200" dirty="0">
                <a:solidFill>
                  <a:schemeClr val="accent1">
                    <a:lumMod val="75000"/>
                  </a:schemeClr>
                </a:solidFill>
              </a:rPr>
              <a:t>care, (2) equitable</a:t>
            </a:r>
            <a:br>
              <a:rPr lang="en-US" sz="3200" dirty="0">
                <a:solidFill>
                  <a:schemeClr val="accent1">
                    <a:lumMod val="75000"/>
                  </a:schemeClr>
                </a:solidFill>
              </a:rPr>
            </a:br>
            <a:r>
              <a:rPr lang="en-US" sz="3200" dirty="0">
                <a:solidFill>
                  <a:schemeClr val="accent1">
                    <a:lumMod val="75000"/>
                  </a:schemeClr>
                </a:solidFill>
              </a:rPr>
              <a:t>distribution of </a:t>
            </a:r>
            <a:r>
              <a:rPr lang="en-US" sz="3200" dirty="0" smtClean="0">
                <a:solidFill>
                  <a:schemeClr val="accent1">
                    <a:lumMod val="75000"/>
                  </a:schemeClr>
                </a:solidFill>
              </a:rPr>
              <a:t>health care</a:t>
            </a:r>
            <a:r>
              <a:rPr lang="en-US" sz="3200" dirty="0">
                <a:solidFill>
                  <a:schemeClr val="accent1">
                    <a:lumMod val="75000"/>
                  </a:schemeClr>
                </a:solidFill>
              </a:rPr>
              <a:t>, (3) </a:t>
            </a:r>
            <a:r>
              <a:rPr lang="en-US" sz="3200" dirty="0" smtClean="0">
                <a:solidFill>
                  <a:schemeClr val="accent1">
                    <a:lumMod val="75000"/>
                  </a:schemeClr>
                </a:solidFill>
              </a:rPr>
              <a:t>essential medicines</a:t>
            </a:r>
            <a:r>
              <a:rPr lang="en-US" sz="3200" dirty="0">
                <a:solidFill>
                  <a:schemeClr val="accent1">
                    <a:lumMod val="75000"/>
                  </a:schemeClr>
                </a:solidFill>
              </a:rPr>
              <a:t>, (4) </a:t>
            </a:r>
            <a:r>
              <a:rPr lang="en-US" sz="3200" dirty="0" smtClean="0">
                <a:solidFill>
                  <a:schemeClr val="accent1">
                    <a:lumMod val="75000"/>
                  </a:schemeClr>
                </a:solidFill>
              </a:rPr>
              <a:t>minimum essential </a:t>
            </a:r>
            <a:r>
              <a:rPr lang="en-US" sz="3200" dirty="0">
                <a:solidFill>
                  <a:schemeClr val="accent1">
                    <a:lumMod val="75000"/>
                  </a:schemeClr>
                </a:solidFill>
              </a:rPr>
              <a:t>food, </a:t>
            </a:r>
            <a:r>
              <a:rPr lang="en-US" sz="3200" dirty="0" smtClean="0">
                <a:solidFill>
                  <a:schemeClr val="accent1">
                    <a:lumMod val="75000"/>
                  </a:schemeClr>
                </a:solidFill>
              </a:rPr>
              <a:t>water, shelter</a:t>
            </a:r>
            <a:r>
              <a:rPr lang="en-US" sz="3200" dirty="0">
                <a:solidFill>
                  <a:schemeClr val="accent1">
                    <a:lumMod val="75000"/>
                  </a:schemeClr>
                </a:solidFill>
              </a:rPr>
              <a:t>, and </a:t>
            </a:r>
            <a:r>
              <a:rPr lang="en-US" sz="3200" dirty="0" smtClean="0">
                <a:solidFill>
                  <a:schemeClr val="accent1">
                    <a:lumMod val="75000"/>
                  </a:schemeClr>
                </a:solidFill>
              </a:rPr>
              <a:t>sanitation, and </a:t>
            </a:r>
            <a:r>
              <a:rPr lang="en-US" sz="3200" dirty="0">
                <a:solidFill>
                  <a:schemeClr val="accent1">
                    <a:lumMod val="75000"/>
                  </a:schemeClr>
                </a:solidFill>
              </a:rPr>
              <a:t>(5) a national </a:t>
            </a:r>
            <a:r>
              <a:rPr lang="en-US" sz="3200" dirty="0" smtClean="0">
                <a:solidFill>
                  <a:schemeClr val="accent1">
                    <a:lumMod val="75000"/>
                  </a:schemeClr>
                </a:solidFill>
              </a:rPr>
              <a:t>public health </a:t>
            </a:r>
            <a:r>
              <a:rPr lang="en-US" sz="3200" dirty="0">
                <a:solidFill>
                  <a:schemeClr val="accent1">
                    <a:lumMod val="75000"/>
                  </a:schemeClr>
                </a:solidFill>
              </a:rPr>
              <a:t>plan and </a:t>
            </a:r>
            <a:r>
              <a:rPr lang="en-US" sz="3200" dirty="0" smtClean="0">
                <a:solidFill>
                  <a:schemeClr val="accent1">
                    <a:lumMod val="75000"/>
                  </a:schemeClr>
                </a:solidFill>
              </a:rPr>
              <a:t>strategy adopted and implemented </a:t>
            </a:r>
            <a:r>
              <a:rPr lang="en-US" sz="3200" dirty="0">
                <a:solidFill>
                  <a:schemeClr val="accent1">
                    <a:lumMod val="75000"/>
                  </a:schemeClr>
                </a:solidFill>
              </a:rPr>
              <a:t>with </a:t>
            </a:r>
            <a:r>
              <a:rPr lang="en-US" sz="3200" dirty="0" smtClean="0">
                <a:solidFill>
                  <a:schemeClr val="accent1">
                    <a:lumMod val="75000"/>
                  </a:schemeClr>
                </a:solidFill>
              </a:rPr>
              <a:t>civil society </a:t>
            </a:r>
            <a:r>
              <a:rPr lang="en-US" sz="3200" dirty="0">
                <a:solidFill>
                  <a:schemeClr val="accent1">
                    <a:lumMod val="75000"/>
                  </a:schemeClr>
                </a:solidFill>
              </a:rPr>
              <a:t>participation.</a:t>
            </a:r>
            <a:endParaRPr lang="ru-RU" sz="3200" dirty="0">
              <a:solidFill>
                <a:schemeClr val="accent1">
                  <a:lumMod val="75000"/>
                </a:schemeClr>
              </a:solidFill>
            </a:endParaRPr>
          </a:p>
        </p:txBody>
      </p:sp>
    </p:spTree>
    <p:extLst>
      <p:ext uri="{BB962C8B-B14F-4D97-AF65-F5344CB8AC3E}">
        <p14:creationId xmlns:p14="http://schemas.microsoft.com/office/powerpoint/2010/main" val="35012915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9310254" cy="5780810"/>
          </a:xfrm>
        </p:spPr>
        <p:txBody>
          <a:bodyPr anchor="t">
            <a:noAutofit/>
          </a:bodyPr>
          <a:lstStyle/>
          <a:p>
            <a:r>
              <a:rPr lang="en-US" sz="3000" dirty="0"/>
              <a:t>Name one </a:t>
            </a:r>
            <a:r>
              <a:rPr lang="en-US" sz="3000" dirty="0" smtClean="0"/>
              <a:t>difference and </a:t>
            </a:r>
            <a:r>
              <a:rPr lang="en-US" sz="3000" dirty="0"/>
              <a:t>one </a:t>
            </a:r>
            <a:r>
              <a:rPr lang="en-US" sz="3000" dirty="0" smtClean="0"/>
              <a:t>similarity between human rights </a:t>
            </a:r>
            <a:r>
              <a:rPr lang="en-US" sz="3000" dirty="0"/>
              <a:t>and </a:t>
            </a:r>
            <a:r>
              <a:rPr lang="en-US" sz="3000" b="1" dirty="0" smtClean="0"/>
              <a:t>medical ethics</a:t>
            </a:r>
            <a:r>
              <a:rPr lang="en-US" sz="3000" dirty="0" smtClean="0"/>
              <a:t>.</a:t>
            </a:r>
            <a:br>
              <a:rPr lang="en-US" sz="3000" dirty="0" smtClean="0"/>
            </a:br>
            <a:endParaRPr lang="ru-RU" sz="3000" dirty="0">
              <a:solidFill>
                <a:schemeClr val="accent1">
                  <a:lumMod val="75000"/>
                </a:schemeClr>
              </a:solidFill>
            </a:endParaRPr>
          </a:p>
        </p:txBody>
      </p:sp>
    </p:spTree>
    <p:extLst>
      <p:ext uri="{BB962C8B-B14F-4D97-AF65-F5344CB8AC3E}">
        <p14:creationId xmlns:p14="http://schemas.microsoft.com/office/powerpoint/2010/main" val="23948754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9310254" cy="5780810"/>
          </a:xfrm>
        </p:spPr>
        <p:txBody>
          <a:bodyPr anchor="t">
            <a:noAutofit/>
          </a:bodyPr>
          <a:lstStyle/>
          <a:p>
            <a:r>
              <a:rPr lang="en-US" sz="3000" dirty="0"/>
              <a:t>Name one </a:t>
            </a:r>
            <a:r>
              <a:rPr lang="en-US" sz="3000" dirty="0" smtClean="0"/>
              <a:t>difference and </a:t>
            </a:r>
            <a:r>
              <a:rPr lang="en-US" sz="3000" dirty="0"/>
              <a:t>one </a:t>
            </a:r>
            <a:r>
              <a:rPr lang="en-US" sz="3000" dirty="0" smtClean="0"/>
              <a:t>similarity between human rights </a:t>
            </a:r>
            <a:r>
              <a:rPr lang="en-US" sz="3000" dirty="0"/>
              <a:t>and </a:t>
            </a:r>
            <a:r>
              <a:rPr lang="en-US" sz="3000" b="1" dirty="0" smtClean="0"/>
              <a:t>medical ethics</a:t>
            </a:r>
            <a:r>
              <a:rPr lang="en-US" sz="3000" dirty="0" smtClean="0"/>
              <a:t>.</a:t>
            </a:r>
            <a:br>
              <a:rPr lang="en-US" sz="3000" dirty="0" smtClean="0"/>
            </a:br>
            <a:r>
              <a:rPr lang="en-US" sz="3000" dirty="0"/>
              <a:t/>
            </a:r>
            <a:br>
              <a:rPr lang="en-US" sz="3000" dirty="0"/>
            </a:br>
            <a:r>
              <a:rPr lang="en-US" sz="3000" b="1" u="sng" dirty="0">
                <a:solidFill>
                  <a:schemeClr val="accent1">
                    <a:lumMod val="75000"/>
                  </a:schemeClr>
                </a:solidFill>
              </a:rPr>
              <a:t>Differences:</a:t>
            </a:r>
            <a:r>
              <a:rPr lang="en-US" sz="3000" b="1" dirty="0">
                <a:solidFill>
                  <a:schemeClr val="accent1">
                    <a:lumMod val="75000"/>
                  </a:schemeClr>
                </a:solidFill>
              </a:rPr>
              <a:t> </a:t>
            </a:r>
            <a:r>
              <a:rPr lang="en-US" sz="3000" dirty="0">
                <a:solidFill>
                  <a:schemeClr val="accent1">
                    <a:lumMod val="75000"/>
                  </a:schemeClr>
                </a:solidFill>
              </a:rPr>
              <a:t>(1) </a:t>
            </a:r>
            <a:r>
              <a:rPr lang="en-US" sz="3000" dirty="0" smtClean="0">
                <a:solidFill>
                  <a:schemeClr val="accent1">
                    <a:lumMod val="75000"/>
                  </a:schemeClr>
                </a:solidFill>
              </a:rPr>
              <a:t>human rights </a:t>
            </a:r>
            <a:r>
              <a:rPr lang="en-US" sz="3000" dirty="0">
                <a:solidFill>
                  <a:schemeClr val="accent1">
                    <a:lumMod val="75000"/>
                  </a:schemeClr>
                </a:solidFill>
              </a:rPr>
              <a:t>focus </a:t>
            </a:r>
            <a:r>
              <a:rPr lang="en-US" sz="3000" dirty="0" smtClean="0">
                <a:solidFill>
                  <a:schemeClr val="accent1">
                    <a:lumMod val="75000"/>
                  </a:schemeClr>
                </a:solidFill>
              </a:rPr>
              <a:t>on government </a:t>
            </a:r>
            <a:r>
              <a:rPr lang="en-US" sz="3000" dirty="0">
                <a:solidFill>
                  <a:schemeClr val="accent1">
                    <a:lumMod val="75000"/>
                  </a:schemeClr>
                </a:solidFill>
              </a:rPr>
              <a:t>action </a:t>
            </a:r>
            <a:r>
              <a:rPr lang="en-US" sz="3000" dirty="0" smtClean="0">
                <a:solidFill>
                  <a:schemeClr val="accent1">
                    <a:lumMod val="75000"/>
                  </a:schemeClr>
                </a:solidFill>
              </a:rPr>
              <a:t>and medical </a:t>
            </a:r>
            <a:r>
              <a:rPr lang="en-US" sz="3000" dirty="0">
                <a:solidFill>
                  <a:schemeClr val="accent1">
                    <a:lumMod val="75000"/>
                  </a:schemeClr>
                </a:solidFill>
              </a:rPr>
              <a:t>ethics </a:t>
            </a:r>
            <a:r>
              <a:rPr lang="en-US" sz="3000" dirty="0" smtClean="0">
                <a:solidFill>
                  <a:schemeClr val="accent1">
                    <a:lumMod val="75000"/>
                  </a:schemeClr>
                </a:solidFill>
              </a:rPr>
              <a:t>focuses on </a:t>
            </a:r>
            <a:r>
              <a:rPr lang="en-US" sz="3000" dirty="0">
                <a:solidFill>
                  <a:schemeClr val="accent1">
                    <a:lumMod val="75000"/>
                  </a:schemeClr>
                </a:solidFill>
              </a:rPr>
              <a:t>the </a:t>
            </a:r>
            <a:r>
              <a:rPr lang="en-US" sz="3000" dirty="0" smtClean="0">
                <a:solidFill>
                  <a:schemeClr val="accent1">
                    <a:lumMod val="75000"/>
                  </a:schemeClr>
                </a:solidFill>
              </a:rPr>
              <a:t>doctor-patient relationship</a:t>
            </a:r>
            <a:r>
              <a:rPr lang="en-US" sz="3000" dirty="0">
                <a:solidFill>
                  <a:schemeClr val="accent1">
                    <a:lumMod val="75000"/>
                  </a:schemeClr>
                </a:solidFill>
              </a:rPr>
              <a:t>, (2) </a:t>
            </a:r>
            <a:r>
              <a:rPr lang="en-US" sz="3000" dirty="0" smtClean="0">
                <a:solidFill>
                  <a:schemeClr val="accent1">
                    <a:lumMod val="75000"/>
                  </a:schemeClr>
                </a:solidFill>
              </a:rPr>
              <a:t>human rights </a:t>
            </a:r>
            <a:r>
              <a:rPr lang="en-US" sz="3000" dirty="0">
                <a:solidFill>
                  <a:schemeClr val="accent1">
                    <a:lumMod val="75000"/>
                  </a:schemeClr>
                </a:solidFill>
              </a:rPr>
              <a:t>provides a set </a:t>
            </a:r>
            <a:r>
              <a:rPr lang="en-US" sz="3000" dirty="0" smtClean="0">
                <a:solidFill>
                  <a:schemeClr val="accent1">
                    <a:lumMod val="75000"/>
                  </a:schemeClr>
                </a:solidFill>
              </a:rPr>
              <a:t>of procedures for enforcing </a:t>
            </a:r>
            <a:r>
              <a:rPr lang="en-US" sz="3000" dirty="0">
                <a:solidFill>
                  <a:schemeClr val="accent1">
                    <a:lumMod val="75000"/>
                  </a:schemeClr>
                </a:solidFill>
              </a:rPr>
              <a:t>decisions</a:t>
            </a:r>
            <a:r>
              <a:rPr lang="en-US" sz="3000" dirty="0" smtClean="0">
                <a:solidFill>
                  <a:schemeClr val="accent1">
                    <a:lumMod val="75000"/>
                  </a:schemeClr>
                </a:solidFill>
              </a:rPr>
              <a:t>, (</a:t>
            </a:r>
            <a:r>
              <a:rPr lang="en-US" sz="3000" dirty="0">
                <a:solidFill>
                  <a:schemeClr val="accent1">
                    <a:lumMod val="75000"/>
                  </a:schemeClr>
                </a:solidFill>
              </a:rPr>
              <a:t>3) human rights </a:t>
            </a:r>
            <a:r>
              <a:rPr lang="en-US" sz="3000" dirty="0" smtClean="0">
                <a:solidFill>
                  <a:schemeClr val="accent1">
                    <a:lumMod val="75000"/>
                  </a:schemeClr>
                </a:solidFill>
              </a:rPr>
              <a:t>often channels its arguments through media </a:t>
            </a:r>
            <a:r>
              <a:rPr lang="en-US" sz="3000" dirty="0">
                <a:solidFill>
                  <a:schemeClr val="accent1">
                    <a:lumMod val="75000"/>
                  </a:schemeClr>
                </a:solidFill>
              </a:rPr>
              <a:t>or </a:t>
            </a:r>
            <a:r>
              <a:rPr lang="en-US" sz="3000" dirty="0" smtClean="0">
                <a:solidFill>
                  <a:schemeClr val="accent1">
                    <a:lumMod val="75000"/>
                  </a:schemeClr>
                </a:solidFill>
              </a:rPr>
              <a:t>advocacy. </a:t>
            </a:r>
            <a:br>
              <a:rPr lang="en-US" sz="3000" dirty="0" smtClean="0">
                <a:solidFill>
                  <a:schemeClr val="accent1">
                    <a:lumMod val="75000"/>
                  </a:schemeClr>
                </a:solidFill>
              </a:rPr>
            </a:br>
            <a:r>
              <a:rPr lang="en-US" sz="3000" b="1" u="sng" dirty="0" smtClean="0">
                <a:solidFill>
                  <a:schemeClr val="accent1">
                    <a:lumMod val="75000"/>
                  </a:schemeClr>
                </a:solidFill>
              </a:rPr>
              <a:t>Similarities</a:t>
            </a:r>
            <a:r>
              <a:rPr lang="en-US" sz="3000" b="1" u="sng" dirty="0">
                <a:solidFill>
                  <a:schemeClr val="accent1">
                    <a:lumMod val="75000"/>
                  </a:schemeClr>
                </a:solidFill>
              </a:rPr>
              <a:t>:</a:t>
            </a:r>
            <a:r>
              <a:rPr lang="en-US" sz="3000" b="1" dirty="0">
                <a:solidFill>
                  <a:schemeClr val="accent1">
                    <a:lumMod val="75000"/>
                  </a:schemeClr>
                </a:solidFill>
              </a:rPr>
              <a:t> </a:t>
            </a:r>
            <a:r>
              <a:rPr lang="en-US" sz="3000" dirty="0">
                <a:solidFill>
                  <a:schemeClr val="accent1">
                    <a:lumMod val="75000"/>
                  </a:schemeClr>
                </a:solidFill>
              </a:rPr>
              <a:t>(1) </a:t>
            </a:r>
            <a:r>
              <a:rPr lang="en-US" sz="3000" dirty="0" smtClean="0">
                <a:solidFill>
                  <a:schemeClr val="accent1">
                    <a:lumMod val="75000"/>
                  </a:schemeClr>
                </a:solidFill>
              </a:rPr>
              <a:t>both human </a:t>
            </a:r>
            <a:r>
              <a:rPr lang="en-US" sz="3000" dirty="0">
                <a:solidFill>
                  <a:schemeClr val="accent1">
                    <a:lumMod val="75000"/>
                  </a:schemeClr>
                </a:solidFill>
              </a:rPr>
              <a:t>rights </a:t>
            </a:r>
            <a:r>
              <a:rPr lang="en-US" sz="3000" dirty="0" smtClean="0">
                <a:solidFill>
                  <a:schemeClr val="accent1">
                    <a:lumMod val="75000"/>
                  </a:schemeClr>
                </a:solidFill>
              </a:rPr>
              <a:t>and medical </a:t>
            </a:r>
            <a:r>
              <a:rPr lang="en-US" sz="3000" dirty="0">
                <a:solidFill>
                  <a:schemeClr val="accent1">
                    <a:lumMod val="75000"/>
                  </a:schemeClr>
                </a:solidFill>
              </a:rPr>
              <a:t>ethics </a:t>
            </a:r>
            <a:r>
              <a:rPr lang="en-US" sz="3000" dirty="0" smtClean="0">
                <a:solidFill>
                  <a:schemeClr val="accent1">
                    <a:lumMod val="75000"/>
                  </a:schemeClr>
                </a:solidFill>
              </a:rPr>
              <a:t>are concerned </a:t>
            </a:r>
            <a:r>
              <a:rPr lang="en-US" sz="3000" dirty="0">
                <a:solidFill>
                  <a:schemeClr val="accent1">
                    <a:lumMod val="75000"/>
                  </a:schemeClr>
                </a:solidFill>
              </a:rPr>
              <a:t>with </a:t>
            </a:r>
            <a:r>
              <a:rPr lang="en-US" sz="3000" dirty="0" smtClean="0">
                <a:solidFill>
                  <a:schemeClr val="accent1">
                    <a:lumMod val="75000"/>
                  </a:schemeClr>
                </a:solidFill>
              </a:rPr>
              <a:t>human well-being </a:t>
            </a:r>
            <a:r>
              <a:rPr lang="en-US" sz="3000" dirty="0">
                <a:solidFill>
                  <a:schemeClr val="accent1">
                    <a:lumMod val="75000"/>
                  </a:schemeClr>
                </a:solidFill>
              </a:rPr>
              <a:t>and intend </a:t>
            </a:r>
            <a:r>
              <a:rPr lang="en-US" sz="3000" dirty="0" smtClean="0">
                <a:solidFill>
                  <a:schemeClr val="accent1">
                    <a:lumMod val="75000"/>
                  </a:schemeClr>
                </a:solidFill>
              </a:rPr>
              <a:t>to prevent </a:t>
            </a:r>
            <a:r>
              <a:rPr lang="en-US" sz="3000" dirty="0">
                <a:solidFill>
                  <a:schemeClr val="accent1">
                    <a:lumMod val="75000"/>
                  </a:schemeClr>
                </a:solidFill>
              </a:rPr>
              <a:t>abuse and harm</a:t>
            </a:r>
            <a:r>
              <a:rPr lang="en-US" sz="3000" dirty="0" smtClean="0">
                <a:solidFill>
                  <a:schemeClr val="accent1">
                    <a:lumMod val="75000"/>
                  </a:schemeClr>
                </a:solidFill>
              </a:rPr>
              <a:t>, (</a:t>
            </a:r>
            <a:r>
              <a:rPr lang="en-US" sz="3000" dirty="0">
                <a:solidFill>
                  <a:schemeClr val="accent1">
                    <a:lumMod val="75000"/>
                  </a:schemeClr>
                </a:solidFill>
              </a:rPr>
              <a:t>2) both are subject </a:t>
            </a:r>
            <a:r>
              <a:rPr lang="en-US" sz="3000" dirty="0" smtClean="0">
                <a:solidFill>
                  <a:schemeClr val="accent1">
                    <a:lumMod val="75000"/>
                  </a:schemeClr>
                </a:solidFill>
              </a:rPr>
              <a:t>to interpretation</a:t>
            </a:r>
            <a:r>
              <a:rPr lang="en-US" sz="3000" dirty="0">
                <a:solidFill>
                  <a:schemeClr val="accent1">
                    <a:lumMod val="75000"/>
                  </a:schemeClr>
                </a:solidFill>
              </a:rPr>
              <a:t>.</a:t>
            </a:r>
            <a:endParaRPr lang="ru-RU" sz="3000" dirty="0">
              <a:solidFill>
                <a:schemeClr val="accent1">
                  <a:lumMod val="75000"/>
                </a:schemeClr>
              </a:solidFill>
            </a:endParaRPr>
          </a:p>
        </p:txBody>
      </p:sp>
    </p:spTree>
    <p:extLst>
      <p:ext uri="{BB962C8B-B14F-4D97-AF65-F5344CB8AC3E}">
        <p14:creationId xmlns:p14="http://schemas.microsoft.com/office/powerpoint/2010/main" val="172073555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9310254" cy="5780810"/>
          </a:xfrm>
        </p:spPr>
        <p:txBody>
          <a:bodyPr anchor="t">
            <a:noAutofit/>
          </a:bodyPr>
          <a:lstStyle/>
          <a:p>
            <a:r>
              <a:rPr lang="en-US" sz="4200" dirty="0"/>
              <a:t>What is </a:t>
            </a:r>
            <a:r>
              <a:rPr lang="en-US" sz="4200" b="1" dirty="0" smtClean="0"/>
              <a:t>human rights </a:t>
            </a:r>
            <a:r>
              <a:rPr lang="en-US" sz="4200" b="1" dirty="0"/>
              <a:t>in </a:t>
            </a:r>
            <a:r>
              <a:rPr lang="en-US" sz="4200" b="1" dirty="0" smtClean="0"/>
              <a:t>patient care</a:t>
            </a:r>
            <a:r>
              <a:rPr lang="en-US" sz="4200" dirty="0"/>
              <a:t>?</a:t>
            </a:r>
            <a:br>
              <a:rPr lang="en-US" sz="4200" dirty="0"/>
            </a:br>
            <a:r>
              <a:rPr lang="en-US" sz="4200" dirty="0" smtClean="0"/>
              <a:t/>
            </a:r>
            <a:br>
              <a:rPr lang="en-US" sz="4200" dirty="0" smtClean="0"/>
            </a:br>
            <a:endParaRPr lang="ru-RU" sz="4200" dirty="0">
              <a:solidFill>
                <a:schemeClr val="accent1">
                  <a:lumMod val="75000"/>
                </a:schemeClr>
              </a:solidFill>
            </a:endParaRPr>
          </a:p>
        </p:txBody>
      </p:sp>
    </p:spTree>
    <p:extLst>
      <p:ext uri="{BB962C8B-B14F-4D97-AF65-F5344CB8AC3E}">
        <p14:creationId xmlns:p14="http://schemas.microsoft.com/office/powerpoint/2010/main" val="420054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54628" y="422562"/>
            <a:ext cx="9310254" cy="5780810"/>
          </a:xfrm>
        </p:spPr>
        <p:txBody>
          <a:bodyPr anchor="t">
            <a:noAutofit/>
          </a:bodyPr>
          <a:lstStyle/>
          <a:p>
            <a:r>
              <a:rPr lang="en-US" sz="4200" dirty="0"/>
              <a:t>What is </a:t>
            </a:r>
            <a:r>
              <a:rPr lang="en-US" sz="4200" b="1" dirty="0" smtClean="0"/>
              <a:t>human rights </a:t>
            </a:r>
            <a:r>
              <a:rPr lang="en-US" sz="4200" b="1" dirty="0"/>
              <a:t>in </a:t>
            </a:r>
            <a:r>
              <a:rPr lang="en-US" sz="4200" b="1" dirty="0" smtClean="0"/>
              <a:t>patient care</a:t>
            </a:r>
            <a:r>
              <a:rPr lang="en-US" sz="4200" dirty="0"/>
              <a:t>?</a:t>
            </a:r>
            <a:br>
              <a:rPr lang="en-US" sz="4200" dirty="0"/>
            </a:br>
            <a:r>
              <a:rPr lang="en-US" sz="4200" dirty="0" smtClean="0"/>
              <a:t/>
            </a:r>
            <a:br>
              <a:rPr lang="en-US" sz="4200" dirty="0" smtClean="0"/>
            </a:br>
            <a:r>
              <a:rPr lang="en-US" sz="4200" b="1" dirty="0" smtClean="0">
                <a:solidFill>
                  <a:schemeClr val="accent1">
                    <a:lumMod val="75000"/>
                  </a:schemeClr>
                </a:solidFill>
              </a:rPr>
              <a:t>Human </a:t>
            </a:r>
            <a:r>
              <a:rPr lang="en-US" sz="4200" b="1" dirty="0">
                <a:solidFill>
                  <a:schemeClr val="accent1">
                    <a:lumMod val="75000"/>
                  </a:schemeClr>
                </a:solidFill>
              </a:rPr>
              <a:t>rights </a:t>
            </a:r>
            <a:r>
              <a:rPr lang="en-US" sz="4200" b="1" dirty="0" smtClean="0">
                <a:solidFill>
                  <a:schemeClr val="accent1">
                    <a:lumMod val="75000"/>
                  </a:schemeClr>
                </a:solidFill>
              </a:rPr>
              <a:t>in patient </a:t>
            </a:r>
            <a:r>
              <a:rPr lang="en-US" sz="4200" b="1" dirty="0">
                <a:solidFill>
                  <a:schemeClr val="accent1">
                    <a:lumMod val="75000"/>
                  </a:schemeClr>
                </a:solidFill>
              </a:rPr>
              <a:t>care </a:t>
            </a:r>
            <a:r>
              <a:rPr lang="en-US" sz="4200" dirty="0">
                <a:solidFill>
                  <a:schemeClr val="accent1">
                    <a:lumMod val="75000"/>
                  </a:schemeClr>
                </a:solidFill>
              </a:rPr>
              <a:t>refers </a:t>
            </a:r>
            <a:r>
              <a:rPr lang="en-US" sz="4200" dirty="0" smtClean="0">
                <a:solidFill>
                  <a:schemeClr val="accent1">
                    <a:lumMod val="75000"/>
                  </a:schemeClr>
                </a:solidFill>
              </a:rPr>
              <a:t>to the </a:t>
            </a:r>
            <a:r>
              <a:rPr lang="en-US" sz="4200" dirty="0">
                <a:solidFill>
                  <a:schemeClr val="accent1">
                    <a:lumMod val="75000"/>
                  </a:schemeClr>
                </a:solidFill>
              </a:rPr>
              <a:t>application </a:t>
            </a:r>
            <a:r>
              <a:rPr lang="en-US" sz="4200" dirty="0" smtClean="0">
                <a:solidFill>
                  <a:schemeClr val="accent1">
                    <a:lumMod val="75000"/>
                  </a:schemeClr>
                </a:solidFill>
              </a:rPr>
              <a:t>of general </a:t>
            </a:r>
            <a:r>
              <a:rPr lang="en-US" sz="4200" dirty="0">
                <a:solidFill>
                  <a:schemeClr val="accent1">
                    <a:lumMod val="75000"/>
                  </a:schemeClr>
                </a:solidFill>
              </a:rPr>
              <a:t>human </a:t>
            </a:r>
            <a:r>
              <a:rPr lang="en-US" sz="4200" dirty="0" smtClean="0">
                <a:solidFill>
                  <a:schemeClr val="accent1">
                    <a:lumMod val="75000"/>
                  </a:schemeClr>
                </a:solidFill>
              </a:rPr>
              <a:t>rights principles </a:t>
            </a:r>
            <a:r>
              <a:rPr lang="en-US" sz="4200" dirty="0">
                <a:solidFill>
                  <a:schemeClr val="accent1">
                    <a:lumMod val="75000"/>
                  </a:schemeClr>
                </a:solidFill>
              </a:rPr>
              <a:t>to </a:t>
            </a:r>
            <a:r>
              <a:rPr lang="en-US" sz="4200" dirty="0" smtClean="0">
                <a:solidFill>
                  <a:schemeClr val="accent1">
                    <a:lumMod val="75000"/>
                  </a:schemeClr>
                </a:solidFill>
              </a:rPr>
              <a:t>the context </a:t>
            </a:r>
            <a:r>
              <a:rPr lang="en-US" sz="4200" dirty="0">
                <a:solidFill>
                  <a:schemeClr val="accent1">
                    <a:lumMod val="75000"/>
                  </a:schemeClr>
                </a:solidFill>
              </a:rPr>
              <a:t>of patient </a:t>
            </a:r>
            <a:r>
              <a:rPr lang="en-US" sz="4200" dirty="0" smtClean="0">
                <a:solidFill>
                  <a:schemeClr val="accent1">
                    <a:lumMod val="75000"/>
                  </a:schemeClr>
                </a:solidFill>
              </a:rPr>
              <a:t>care. It </a:t>
            </a:r>
            <a:r>
              <a:rPr lang="en-US" sz="4200" dirty="0">
                <a:solidFill>
                  <a:schemeClr val="accent1">
                    <a:lumMod val="75000"/>
                  </a:schemeClr>
                </a:solidFill>
              </a:rPr>
              <a:t>applies to </a:t>
            </a:r>
            <a:r>
              <a:rPr lang="en-US" sz="4200" dirty="0" smtClean="0">
                <a:solidFill>
                  <a:schemeClr val="accent1">
                    <a:lumMod val="75000"/>
                  </a:schemeClr>
                </a:solidFill>
              </a:rPr>
              <a:t>all stakeholders </a:t>
            </a:r>
            <a:r>
              <a:rPr lang="en-US" sz="4200" dirty="0">
                <a:solidFill>
                  <a:schemeClr val="accent1">
                    <a:lumMod val="75000"/>
                  </a:schemeClr>
                </a:solidFill>
              </a:rPr>
              <a:t>in </a:t>
            </a:r>
            <a:r>
              <a:rPr lang="en-US" sz="4200" dirty="0" smtClean="0">
                <a:solidFill>
                  <a:schemeClr val="accent1">
                    <a:lumMod val="75000"/>
                  </a:schemeClr>
                </a:solidFill>
              </a:rPr>
              <a:t>health care </a:t>
            </a:r>
            <a:r>
              <a:rPr lang="en-US" sz="4200" dirty="0">
                <a:solidFill>
                  <a:schemeClr val="accent1">
                    <a:lumMod val="75000"/>
                  </a:schemeClr>
                </a:solidFill>
              </a:rPr>
              <a:t>deliver, </a:t>
            </a:r>
            <a:r>
              <a:rPr lang="en-US" sz="4200" dirty="0" smtClean="0">
                <a:solidFill>
                  <a:schemeClr val="accent1">
                    <a:lumMod val="75000"/>
                  </a:schemeClr>
                </a:solidFill>
              </a:rPr>
              <a:t>including providers</a:t>
            </a:r>
            <a:r>
              <a:rPr lang="en-US" sz="4200" dirty="0">
                <a:solidFill>
                  <a:schemeClr val="accent1">
                    <a:lumMod val="75000"/>
                  </a:schemeClr>
                </a:solidFill>
              </a:rPr>
              <a:t>.</a:t>
            </a:r>
            <a:endParaRPr lang="ru-RU" sz="4200" dirty="0">
              <a:solidFill>
                <a:schemeClr val="accent1">
                  <a:lumMod val="75000"/>
                </a:schemeClr>
              </a:solidFill>
            </a:endParaRPr>
          </a:p>
        </p:txBody>
      </p:sp>
    </p:spTree>
    <p:extLst>
      <p:ext uri="{BB962C8B-B14F-4D97-AF65-F5344CB8AC3E}">
        <p14:creationId xmlns:p14="http://schemas.microsoft.com/office/powerpoint/2010/main" val="639243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Human </a:t>
            </a:r>
            <a:r>
              <a:rPr lang="en-US" dirty="0" smtClean="0"/>
              <a:t>Rights cannot </a:t>
            </a:r>
            <a:r>
              <a:rPr lang="en-US" dirty="0"/>
              <a:t>be taken</a:t>
            </a:r>
            <a:br>
              <a:rPr lang="en-US" dirty="0"/>
            </a:br>
            <a:r>
              <a:rPr lang="en-US" dirty="0"/>
              <a:t>away from a </a:t>
            </a:r>
            <a:r>
              <a:rPr lang="en-US" dirty="0" smtClean="0"/>
              <a:t>person</a:t>
            </a:r>
            <a:r>
              <a:rPr lang="en-US" dirty="0"/>
              <a:t>:</a:t>
            </a:r>
            <a:br>
              <a:rPr lang="en-US" dirty="0"/>
            </a:br>
            <a:r>
              <a:rPr lang="en-US" dirty="0"/>
              <a:t>TRUE or </a:t>
            </a:r>
            <a:r>
              <a:rPr lang="en-US" dirty="0" smtClean="0"/>
              <a:t>FALSE</a:t>
            </a:r>
            <a:br>
              <a:rPr lang="en-US" dirty="0" smtClean="0"/>
            </a:br>
            <a:r>
              <a:rPr lang="en-US" dirty="0"/>
              <a:t/>
            </a:r>
            <a:br>
              <a:rPr lang="en-US" dirty="0"/>
            </a:br>
            <a:r>
              <a:rPr lang="en-US" dirty="0">
                <a:solidFill>
                  <a:schemeClr val="accent1">
                    <a:lumMod val="75000"/>
                  </a:schemeClr>
                </a:solidFill>
              </a:rPr>
              <a:t>TRUE</a:t>
            </a:r>
            <a:br>
              <a:rPr lang="en-US" dirty="0">
                <a:solidFill>
                  <a:schemeClr val="accent1">
                    <a:lumMod val="75000"/>
                  </a:schemeClr>
                </a:solidFill>
              </a:rPr>
            </a:br>
            <a:r>
              <a:rPr lang="en-US" dirty="0">
                <a:solidFill>
                  <a:schemeClr val="accent1">
                    <a:lumMod val="75000"/>
                  </a:schemeClr>
                </a:solidFill>
              </a:rPr>
              <a:t>Human Rights </a:t>
            </a:r>
            <a:r>
              <a:rPr lang="en-US" dirty="0" smtClean="0">
                <a:solidFill>
                  <a:schemeClr val="accent1">
                    <a:lumMod val="75000"/>
                  </a:schemeClr>
                </a:solidFill>
              </a:rPr>
              <a:t>are </a:t>
            </a:r>
            <a:r>
              <a:rPr lang="en-US" b="1" dirty="0" smtClean="0">
                <a:solidFill>
                  <a:schemeClr val="accent1">
                    <a:lumMod val="75000"/>
                  </a:schemeClr>
                </a:solidFill>
              </a:rPr>
              <a:t>inalienable</a:t>
            </a:r>
            <a:r>
              <a:rPr lang="en-US" dirty="0">
                <a:solidFill>
                  <a:schemeClr val="accent1">
                    <a:lumMod val="75000"/>
                  </a:schemeClr>
                </a:solidFill>
              </a:rPr>
              <a:t>: every</a:t>
            </a:r>
            <a:br>
              <a:rPr lang="en-US" dirty="0">
                <a:solidFill>
                  <a:schemeClr val="accent1">
                    <a:lumMod val="75000"/>
                  </a:schemeClr>
                </a:solidFill>
              </a:rPr>
            </a:br>
            <a:r>
              <a:rPr lang="en-US" dirty="0">
                <a:solidFill>
                  <a:schemeClr val="accent1">
                    <a:lumMod val="75000"/>
                  </a:schemeClr>
                </a:solidFill>
              </a:rPr>
              <a:t>individual is entitled </a:t>
            </a:r>
            <a:r>
              <a:rPr lang="en-US" dirty="0" smtClean="0">
                <a:solidFill>
                  <a:schemeClr val="accent1">
                    <a:lumMod val="75000"/>
                  </a:schemeClr>
                </a:solidFill>
              </a:rPr>
              <a:t>to their </a:t>
            </a:r>
            <a:r>
              <a:rPr lang="en-US" dirty="0">
                <a:solidFill>
                  <a:schemeClr val="accent1">
                    <a:lumMod val="75000"/>
                  </a:schemeClr>
                </a:solidFill>
              </a:rPr>
              <a:t>human rights </a:t>
            </a:r>
            <a:r>
              <a:rPr lang="en-US" dirty="0" smtClean="0">
                <a:solidFill>
                  <a:schemeClr val="accent1">
                    <a:lumMod val="75000"/>
                  </a:schemeClr>
                </a:solidFill>
              </a:rPr>
              <a:t>by virtue </a:t>
            </a:r>
            <a:r>
              <a:rPr lang="en-US" dirty="0">
                <a:solidFill>
                  <a:schemeClr val="accent1">
                    <a:lumMod val="75000"/>
                  </a:schemeClr>
                </a:solidFill>
              </a:rPr>
              <a:t>of being human.</a:t>
            </a:r>
            <a:endParaRPr lang="ru-RU" dirty="0">
              <a:solidFill>
                <a:schemeClr val="accent1">
                  <a:lumMod val="75000"/>
                </a:schemeClr>
              </a:solidFill>
            </a:endParaRPr>
          </a:p>
        </p:txBody>
      </p:sp>
    </p:spTree>
    <p:extLst>
      <p:ext uri="{BB962C8B-B14F-4D97-AF65-F5344CB8AC3E}">
        <p14:creationId xmlns:p14="http://schemas.microsoft.com/office/powerpoint/2010/main" val="428189045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a:picLocks noChangeAspect="1"/>
          </p:cNvPicPr>
          <p:nvPr/>
        </p:nvPicPr>
        <p:blipFill>
          <a:blip r:embed="rId2"/>
          <a:stretch>
            <a:fillRect/>
          </a:stretch>
        </p:blipFill>
        <p:spPr>
          <a:xfrm>
            <a:off x="1259087" y="999262"/>
            <a:ext cx="7490058" cy="4849327"/>
          </a:xfrm>
          <a:prstGeom prst="rect">
            <a:avLst/>
          </a:prstGeom>
        </p:spPr>
      </p:pic>
    </p:spTree>
    <p:extLst>
      <p:ext uri="{BB962C8B-B14F-4D97-AF65-F5344CB8AC3E}">
        <p14:creationId xmlns:p14="http://schemas.microsoft.com/office/powerpoint/2010/main" val="47852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What is </a:t>
            </a:r>
            <a:r>
              <a:rPr lang="en-US" dirty="0" smtClean="0"/>
              <a:t>the </a:t>
            </a:r>
            <a:r>
              <a:rPr lang="en-US" b="1" dirty="0" smtClean="0"/>
              <a:t>Universal </a:t>
            </a:r>
            <a:r>
              <a:rPr lang="en-US" b="1" dirty="0"/>
              <a:t>Declaration</a:t>
            </a:r>
            <a:br>
              <a:rPr lang="en-US" b="1" dirty="0"/>
            </a:br>
            <a:r>
              <a:rPr lang="en-US" b="1" dirty="0"/>
              <a:t>of Human Rights</a:t>
            </a:r>
            <a:r>
              <a:rPr lang="en-US" dirty="0" smtClean="0"/>
              <a:t>?</a:t>
            </a:r>
            <a:br>
              <a:rPr lang="en-US" dirty="0" smtClean="0"/>
            </a:br>
            <a:endParaRPr lang="ru-RU" dirty="0"/>
          </a:p>
        </p:txBody>
      </p:sp>
    </p:spTree>
    <p:extLst>
      <p:ext uri="{BB962C8B-B14F-4D97-AF65-F5344CB8AC3E}">
        <p14:creationId xmlns:p14="http://schemas.microsoft.com/office/powerpoint/2010/main" val="1199089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ormAutofit/>
          </a:bodyPr>
          <a:lstStyle/>
          <a:p>
            <a:r>
              <a:rPr lang="en-US" dirty="0"/>
              <a:t>What is </a:t>
            </a:r>
            <a:r>
              <a:rPr lang="en-US" dirty="0" smtClean="0"/>
              <a:t>the </a:t>
            </a:r>
            <a:r>
              <a:rPr lang="en-US" b="1" dirty="0" smtClean="0"/>
              <a:t>Universal </a:t>
            </a:r>
            <a:r>
              <a:rPr lang="en-US" b="1" dirty="0"/>
              <a:t>Declaration</a:t>
            </a:r>
            <a:br>
              <a:rPr lang="en-US" b="1" dirty="0"/>
            </a:br>
            <a:r>
              <a:rPr lang="en-US" b="1" dirty="0"/>
              <a:t>of Human Rights</a:t>
            </a:r>
            <a:r>
              <a:rPr lang="en-US" dirty="0" smtClean="0"/>
              <a:t>?</a:t>
            </a:r>
            <a:br>
              <a:rPr lang="en-US" dirty="0" smtClean="0"/>
            </a:br>
            <a:r>
              <a:rPr lang="en-US" dirty="0"/>
              <a:t/>
            </a:r>
            <a:br>
              <a:rPr lang="en-US" dirty="0"/>
            </a:br>
            <a:r>
              <a:rPr lang="en-US" dirty="0">
                <a:solidFill>
                  <a:schemeClr val="accent1">
                    <a:lumMod val="75000"/>
                  </a:schemeClr>
                </a:solidFill>
              </a:rPr>
              <a:t>It is the </a:t>
            </a:r>
            <a:r>
              <a:rPr lang="en-US" dirty="0" smtClean="0">
                <a:solidFill>
                  <a:schemeClr val="accent1">
                    <a:lumMod val="75000"/>
                  </a:schemeClr>
                </a:solidFill>
              </a:rPr>
              <a:t>foundational human </a:t>
            </a:r>
            <a:r>
              <a:rPr lang="en-US" dirty="0">
                <a:solidFill>
                  <a:schemeClr val="accent1">
                    <a:lumMod val="75000"/>
                  </a:schemeClr>
                </a:solidFill>
              </a:rPr>
              <a:t>rights</a:t>
            </a:r>
            <a:br>
              <a:rPr lang="en-US" dirty="0">
                <a:solidFill>
                  <a:schemeClr val="accent1">
                    <a:lumMod val="75000"/>
                  </a:schemeClr>
                </a:solidFill>
              </a:rPr>
            </a:br>
            <a:r>
              <a:rPr lang="en-US" dirty="0">
                <a:solidFill>
                  <a:schemeClr val="accent1">
                    <a:lumMod val="75000"/>
                  </a:schemeClr>
                </a:solidFill>
              </a:rPr>
              <a:t>document, which </a:t>
            </a:r>
            <a:r>
              <a:rPr lang="en-US" dirty="0" smtClean="0">
                <a:solidFill>
                  <a:schemeClr val="accent1">
                    <a:lumMod val="75000"/>
                  </a:schemeClr>
                </a:solidFill>
              </a:rPr>
              <a:t>was adopted </a:t>
            </a:r>
            <a:r>
              <a:rPr lang="en-US" dirty="0">
                <a:solidFill>
                  <a:schemeClr val="accent1">
                    <a:lumMod val="75000"/>
                  </a:schemeClr>
                </a:solidFill>
              </a:rPr>
              <a:t>in 1948 by </a:t>
            </a:r>
            <a:r>
              <a:rPr lang="en-US" dirty="0" smtClean="0">
                <a:solidFill>
                  <a:schemeClr val="accent1">
                    <a:lumMod val="75000"/>
                  </a:schemeClr>
                </a:solidFill>
              </a:rPr>
              <a:t>the United </a:t>
            </a:r>
            <a:r>
              <a:rPr lang="en-US" dirty="0">
                <a:solidFill>
                  <a:schemeClr val="accent1">
                    <a:lumMod val="75000"/>
                  </a:schemeClr>
                </a:solidFill>
              </a:rPr>
              <a:t>Nations</a:t>
            </a:r>
            <a:br>
              <a:rPr lang="en-US" dirty="0">
                <a:solidFill>
                  <a:schemeClr val="accent1">
                    <a:lumMod val="75000"/>
                  </a:schemeClr>
                </a:solidFill>
              </a:rPr>
            </a:br>
            <a:r>
              <a:rPr lang="en-US" dirty="0">
                <a:solidFill>
                  <a:schemeClr val="accent1">
                    <a:lumMod val="75000"/>
                  </a:schemeClr>
                </a:solidFill>
              </a:rPr>
              <a:t>General Assembly.</a:t>
            </a:r>
            <a:endParaRPr lang="ru-RU" dirty="0">
              <a:solidFill>
                <a:schemeClr val="accent1">
                  <a:lumMod val="75000"/>
                </a:schemeClr>
              </a:solidFill>
            </a:endParaRPr>
          </a:p>
        </p:txBody>
      </p:sp>
    </p:spTree>
    <p:extLst>
      <p:ext uri="{BB962C8B-B14F-4D97-AF65-F5344CB8AC3E}">
        <p14:creationId xmlns:p14="http://schemas.microsoft.com/office/powerpoint/2010/main" val="2698938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a:bodyPr>
          <a:lstStyle/>
          <a:p>
            <a:r>
              <a:rPr lang="en-US" dirty="0"/>
              <a:t>Name one way </a:t>
            </a:r>
            <a:r>
              <a:rPr lang="en-US" dirty="0" smtClean="0"/>
              <a:t>in which </a:t>
            </a:r>
            <a:r>
              <a:rPr lang="en-US" dirty="0"/>
              <a:t>human </a:t>
            </a:r>
            <a:r>
              <a:rPr lang="en-US" dirty="0" smtClean="0"/>
              <a:t>rights are </a:t>
            </a:r>
            <a:r>
              <a:rPr lang="en-US" dirty="0"/>
              <a:t>translated </a:t>
            </a:r>
            <a:r>
              <a:rPr lang="en-US" dirty="0" smtClean="0"/>
              <a:t>into national </a:t>
            </a:r>
            <a:r>
              <a:rPr lang="en-US" dirty="0"/>
              <a:t>law </a:t>
            </a:r>
            <a:r>
              <a:rPr lang="en-US" dirty="0" smtClean="0"/>
              <a:t>and practice:</a:t>
            </a:r>
            <a:endParaRPr lang="ru-RU" dirty="0"/>
          </a:p>
        </p:txBody>
      </p:sp>
    </p:spTree>
    <p:extLst>
      <p:ext uri="{BB962C8B-B14F-4D97-AF65-F5344CB8AC3E}">
        <p14:creationId xmlns:p14="http://schemas.microsoft.com/office/powerpoint/2010/main" val="1329317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5017" y="422562"/>
            <a:ext cx="9382992" cy="5780810"/>
          </a:xfrm>
        </p:spPr>
        <p:txBody>
          <a:bodyPr anchor="t">
            <a:normAutofit fontScale="90000"/>
          </a:bodyPr>
          <a:lstStyle/>
          <a:p>
            <a:r>
              <a:rPr lang="en-US" dirty="0"/>
              <a:t>Name one way </a:t>
            </a:r>
            <a:r>
              <a:rPr lang="en-US" dirty="0" smtClean="0"/>
              <a:t>in which </a:t>
            </a:r>
            <a:r>
              <a:rPr lang="en-US" dirty="0"/>
              <a:t>human rights</a:t>
            </a:r>
            <a:br>
              <a:rPr lang="en-US" dirty="0"/>
            </a:br>
            <a:r>
              <a:rPr lang="en-US" dirty="0"/>
              <a:t>are translated </a:t>
            </a:r>
            <a:r>
              <a:rPr lang="en-US" dirty="0" smtClean="0"/>
              <a:t>into national </a:t>
            </a:r>
            <a:r>
              <a:rPr lang="en-US" dirty="0"/>
              <a:t>law and</a:t>
            </a:r>
            <a:br>
              <a:rPr lang="en-US" dirty="0"/>
            </a:br>
            <a:r>
              <a:rPr lang="en-US" dirty="0"/>
              <a:t>practice:</a:t>
            </a:r>
            <a:br>
              <a:rPr lang="en-US" dirty="0"/>
            </a:br>
            <a:r>
              <a:rPr lang="en-US" dirty="0">
                <a:solidFill>
                  <a:schemeClr val="accent1">
                    <a:lumMod val="75000"/>
                  </a:schemeClr>
                </a:solidFill>
              </a:rPr>
              <a:t>• </a:t>
            </a:r>
            <a:r>
              <a:rPr lang="en-US" dirty="0" smtClean="0">
                <a:solidFill>
                  <a:schemeClr val="accent1">
                    <a:lumMod val="75000"/>
                  </a:schemeClr>
                </a:solidFill>
              </a:rPr>
              <a:t>Through legislation</a:t>
            </a:r>
            <a:r>
              <a:rPr lang="en-US" dirty="0">
                <a:solidFill>
                  <a:schemeClr val="accent1">
                    <a:lumMod val="75000"/>
                  </a:schemeClr>
                </a:solidFill>
              </a:rPr>
              <a:t/>
            </a:r>
            <a:br>
              <a:rPr lang="en-US" dirty="0">
                <a:solidFill>
                  <a:schemeClr val="accent1">
                    <a:lumMod val="75000"/>
                  </a:schemeClr>
                </a:solidFill>
              </a:rPr>
            </a:br>
            <a:r>
              <a:rPr lang="en-US" dirty="0">
                <a:solidFill>
                  <a:schemeClr val="accent1">
                    <a:lumMod val="75000"/>
                  </a:schemeClr>
                </a:solidFill>
              </a:rPr>
              <a:t>• </a:t>
            </a:r>
            <a:r>
              <a:rPr lang="en-US" dirty="0" smtClean="0">
                <a:solidFill>
                  <a:schemeClr val="accent1">
                    <a:lumMod val="75000"/>
                  </a:schemeClr>
                </a:solidFill>
              </a:rPr>
              <a:t>Through incorporation into national</a:t>
            </a:r>
            <a:r>
              <a:rPr lang="en-US" dirty="0">
                <a:solidFill>
                  <a:schemeClr val="accent1">
                    <a:lumMod val="75000"/>
                  </a:schemeClr>
                </a:solidFill>
              </a:rPr>
              <a:t/>
            </a:r>
            <a:br>
              <a:rPr lang="en-US" dirty="0">
                <a:solidFill>
                  <a:schemeClr val="accent1">
                    <a:lumMod val="75000"/>
                  </a:schemeClr>
                </a:solidFill>
              </a:rPr>
            </a:br>
            <a:r>
              <a:rPr lang="en-US" dirty="0">
                <a:solidFill>
                  <a:schemeClr val="accent1">
                    <a:lumMod val="75000"/>
                  </a:schemeClr>
                </a:solidFill>
              </a:rPr>
              <a:t>constitutions</a:t>
            </a:r>
            <a:br>
              <a:rPr lang="en-US" dirty="0">
                <a:solidFill>
                  <a:schemeClr val="accent1">
                    <a:lumMod val="75000"/>
                  </a:schemeClr>
                </a:solidFill>
              </a:rPr>
            </a:br>
            <a:r>
              <a:rPr lang="en-US" dirty="0">
                <a:solidFill>
                  <a:schemeClr val="accent1">
                    <a:lumMod val="75000"/>
                  </a:schemeClr>
                </a:solidFill>
              </a:rPr>
              <a:t>• Through </a:t>
            </a:r>
            <a:r>
              <a:rPr lang="en-US" dirty="0" smtClean="0">
                <a:solidFill>
                  <a:schemeClr val="accent1">
                    <a:lumMod val="75000"/>
                  </a:schemeClr>
                </a:solidFill>
              </a:rPr>
              <a:t>court decisions</a:t>
            </a:r>
            <a:r>
              <a:rPr lang="en-US" dirty="0">
                <a:solidFill>
                  <a:schemeClr val="accent1">
                    <a:lumMod val="75000"/>
                  </a:schemeClr>
                </a:solidFill>
              </a:rPr>
              <a:t/>
            </a:r>
            <a:br>
              <a:rPr lang="en-US" dirty="0">
                <a:solidFill>
                  <a:schemeClr val="accent1">
                    <a:lumMod val="75000"/>
                  </a:schemeClr>
                </a:solidFill>
              </a:rPr>
            </a:br>
            <a:r>
              <a:rPr lang="en-US" dirty="0">
                <a:solidFill>
                  <a:schemeClr val="accent1">
                    <a:lumMod val="75000"/>
                  </a:schemeClr>
                </a:solidFill>
              </a:rPr>
              <a:t>• Through </a:t>
            </a:r>
            <a:r>
              <a:rPr lang="en-US" dirty="0" smtClean="0">
                <a:solidFill>
                  <a:schemeClr val="accent1">
                    <a:lumMod val="75000"/>
                  </a:schemeClr>
                </a:solidFill>
              </a:rPr>
              <a:t>human rights-based policies</a:t>
            </a:r>
            <a:r>
              <a:rPr lang="en-US" dirty="0">
                <a:solidFill>
                  <a:schemeClr val="accent1">
                    <a:lumMod val="75000"/>
                  </a:schemeClr>
                </a:solidFill>
              </a:rPr>
              <a:t/>
            </a:r>
            <a:br>
              <a:rPr lang="en-US" dirty="0">
                <a:solidFill>
                  <a:schemeClr val="accent1">
                    <a:lumMod val="75000"/>
                  </a:schemeClr>
                </a:solidFill>
              </a:rPr>
            </a:br>
            <a:r>
              <a:rPr lang="en-US" dirty="0">
                <a:solidFill>
                  <a:schemeClr val="accent1">
                    <a:lumMod val="75000"/>
                  </a:schemeClr>
                </a:solidFill>
              </a:rPr>
              <a:t>• Through </a:t>
            </a:r>
            <a:r>
              <a:rPr lang="en-US" dirty="0" smtClean="0">
                <a:solidFill>
                  <a:schemeClr val="accent1">
                    <a:lumMod val="75000"/>
                  </a:schemeClr>
                </a:solidFill>
              </a:rPr>
              <a:t>human rights </a:t>
            </a:r>
            <a:r>
              <a:rPr lang="en-US" dirty="0">
                <a:solidFill>
                  <a:schemeClr val="accent1">
                    <a:lumMod val="75000"/>
                  </a:schemeClr>
                </a:solidFill>
              </a:rPr>
              <a:t>education</a:t>
            </a:r>
            <a:endParaRPr lang="ru-RU" dirty="0">
              <a:solidFill>
                <a:schemeClr val="accent1">
                  <a:lumMod val="75000"/>
                </a:schemeClr>
              </a:solidFill>
            </a:endParaRPr>
          </a:p>
        </p:txBody>
      </p:sp>
    </p:spTree>
    <p:extLst>
      <p:ext uri="{BB962C8B-B14F-4D97-AF65-F5344CB8AC3E}">
        <p14:creationId xmlns:p14="http://schemas.microsoft.com/office/powerpoint/2010/main" val="518521796"/>
      </p:ext>
    </p:extLst>
  </p:cSld>
  <p:clrMapOvr>
    <a:masterClrMapping/>
  </p:clrMapOvr>
</p:sld>
</file>

<file path=ppt/theme/theme1.xml><?xml version="1.0" encoding="utf-8"?>
<a:theme xmlns:a="http://schemas.openxmlformats.org/drawingml/2006/main" name="Грань">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41</TotalTime>
  <Words>615</Words>
  <Application>Microsoft Office PowerPoint</Application>
  <PresentationFormat>Широкоэкранный</PresentationFormat>
  <Paragraphs>49</Paragraphs>
  <Slides>50</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50</vt:i4>
      </vt:variant>
    </vt:vector>
  </HeadingPairs>
  <TitlesOfParts>
    <vt:vector size="54" baseType="lpstr">
      <vt:lpstr>Arial</vt:lpstr>
      <vt:lpstr>Trebuchet MS</vt:lpstr>
      <vt:lpstr>Wingdings 3</vt:lpstr>
      <vt:lpstr>Грань</vt:lpstr>
      <vt:lpstr>Game “Stepping into Human Rights”</vt:lpstr>
      <vt:lpstr>Human Rights are universal this means…  </vt:lpstr>
      <vt:lpstr>Human Rights are universal this means…   … they apply to everyone everywhere.</vt:lpstr>
      <vt:lpstr>Human Rights cannot be taken away from a person: TRUE or FALSE  </vt:lpstr>
      <vt:lpstr>Human Rights cannot be taken away from a person: TRUE or FALSE  TRUE Human Rights are inalienable: every individual is entitled to their human rights by virtue of being human.</vt:lpstr>
      <vt:lpstr>What is the Universal Declaration of Human Rights? </vt:lpstr>
      <vt:lpstr>What is the Universal Declaration of Human Rights?  It is the foundational human rights document, which was adopted in 1948 by the United Nations General Assembly.</vt:lpstr>
      <vt:lpstr>Name one way in which human rights are translated into national law and practice:</vt:lpstr>
      <vt:lpstr>Name one way in which human rights are translated into national law and practice: • Through legislation • Through incorporation into national constitutions • Through court decisions • Through human rights-based policies • Through human rights education</vt:lpstr>
      <vt:lpstr>Where can individuals direct complaints of human rights violations?  a) Courts b) Treaty Monitoring Bodies c) Special Rapporteurs d) All of the above</vt:lpstr>
      <vt:lpstr>Where can individuals direct complaints of human rights violations?  a) Courts b) Treaty Monitoring Bodies c) Special Rapporteurs d) All of the above</vt:lpstr>
      <vt:lpstr>There is a requirement to seek all available avenues for national redress before submitting an individual compliant to a regional or international tribunal: TRUE or FALSE</vt:lpstr>
      <vt:lpstr>There is a requirement to seek all available avenues for national redress before submitting an individual compliant to a regional or international tribunal: TRUE or FALSE  True. This is called “exhaustion of domestic remedies.”</vt:lpstr>
      <vt:lpstr>In what West European city is the European Court of Human Rights located?  </vt:lpstr>
      <vt:lpstr>In what West European city is the European Court of Human Rights located?  Strasbourg, France.</vt:lpstr>
      <vt:lpstr>Governments report annually on the treaties they ratify: TRUE or FALSE  </vt:lpstr>
      <vt:lpstr>Governments report annually on the treaties they ratify: TRUE or FALSE  FALSE. Governments submit periodic reports according to a schedule specified by the particular treaty.</vt:lpstr>
      <vt:lpstr>An independent NGO submission to a treaty monitoring body to help it assess a state’s compliance with that treaty is called:  </vt:lpstr>
      <vt:lpstr>An independent NGO submission to a treaty monitoring body to help it assess a state’s compliance with that treaty is called:  A Shadow Report.</vt:lpstr>
      <vt:lpstr>Human Rights Treaties impose different types of obligations on Governments. According to one type of obligation a government should not violate human rights. This is the obligation to: a) respect human rights b) protect human rights c) fulfill human rights </vt:lpstr>
      <vt:lpstr>Human Rights Treaties impose different types of obligations on Governments. According to one type of obligation a government should not violate human rights. This is the obligation to: a) respect human rights b) protect human rights c) fulfill human rights </vt:lpstr>
      <vt:lpstr>Human Rights Treaties impose different types of obligations on Governments. According to one type of obligation a government should create conditions necessary for the enjoyment of human rights by everyone. This is the obligation to: a) respect human rights b) protect human rights c) fulfill human rights</vt:lpstr>
      <vt:lpstr>Human Rights Treaties impose different types of obligations on Governments. According to one type of obligation a government should create conditions necessary for the enjoyment of human rights by everyone. This is the obligation to: a) respect human rights b) protect human rights c) fulfill human rights</vt:lpstr>
      <vt:lpstr>Human Rights Treaties impose different types of obligations on Governments. According to one type of obligation a government should prevent others from violating human rights. This is the obligation to: a) respect human rights b) protect human rights c) fulfill human rights</vt:lpstr>
      <vt:lpstr>Human Rights Treaties impose different types of obligations on Governments. According to onen type of obligation a government should prevent others from violating human rights. This is the obligation to: a) respect human rights b) protect human rights c) fulfill human rights</vt:lpstr>
      <vt:lpstr>A Human Rights Treaty is a binding agreement between two or more nations in which human rights are legally protected. What are two other terms for Treaty that mean the same thing? a) Declaration and Covenant b) Covenant and Convention c) Convention and Declaration</vt:lpstr>
      <vt:lpstr>A Human Rights Treaty is a binding agreement between two or more nations in which human rights are legally protected. What are two other terms for Treaty that mean the same thing? a) Declaration and Covenant b) Covenant and Convention c) Convention and Declaration</vt:lpstr>
      <vt:lpstr>A government can indicate that it agrees with the principles contained in a treaty and that it has the intention of becoming legally bound by it in the future. The treaty has then been: a) signed b) accepted c) ratified</vt:lpstr>
      <vt:lpstr>A government can indicate that it agrees with the principles contained in a treaty and that it has the intention of becoming legally bound by it in the future. The treaty has then been: a) signed b) accepted c) ratified</vt:lpstr>
      <vt:lpstr>A government becomes legally bound by a treaty after it has been formally approved at the national level. The treaty has then been: a) signed b) accepted c) ratified</vt:lpstr>
      <vt:lpstr>A government becomes legally bound by a treaty after it has been formally approved at the national level. The treaty has then been: a) signed b) accepted c) ratified</vt:lpstr>
      <vt:lpstr>Are domestic courts in countries that have ratified the Convention for the Protection of Human Rights and Fundamental Freedoms (European Convention on Human Rights) obliged to apply interpretations of the Convention by the European Court of Human Rights?  </vt:lpstr>
      <vt:lpstr>Are domestic courts in countries that have ratified the Convention for the Protection of Human Rights and Fundamental Freedoms (European Convention on Human Rights) obliged to apply interpretations of the Convention by the European Court of Human Rights?  Yes.</vt:lpstr>
      <vt:lpstr>Which two human rights treaties make up the international bill of rights, along with the Universal Declaration of Human Rights?  </vt:lpstr>
      <vt:lpstr>Which two human rights treaties make up the international bill of rights, along with the Universal Declaration of Human Rights?  The International Covenant of Civil and Political Rights (ICCPR) and the International Covenant of Social, Economic and Cultural Rights (ICESCR).</vt:lpstr>
      <vt:lpstr>Which of the following treaties protects the right to the highest attainable standard of health? a) International Covenant on Civil and Political Rights b) International Covenant on Economic, Social and Cultural Rights  c) Convention for the Protection of Human Rights and Fundamental Freedoms (European Convention on Human Rights)</vt:lpstr>
      <vt:lpstr>Which of the following treaties protects the right to the highest attainable standard of health? a) International Covenant on Civil and Political Rights b) International Covenant on Economic, Social and Cultural Rights  c) Convention for the Protection of Human Rights and Fundamental Freedoms (European Convention on Human Rights)</vt:lpstr>
      <vt:lpstr>What does the right to the highest attainable standard of health mean? a) A right to health care that is available, accessible, acceptable, and of good quality b) A right to the underlying determinants of health, such as food, water, and safety. c) All of the above. d) None of the above.</vt:lpstr>
      <vt:lpstr>What does the right to the highest attainable standard of health mean? a) A right to health care that is available, accessible, acceptable, and of good quality b) A right to the underlying determinants of health, such as food, water, and safety. c) All of the above. d) None of the above.</vt:lpstr>
      <vt:lpstr>Which component of the right to health care requires that it be respectful of medical ethics?  a) Availability b) Accessibility c) Acceptability d) Quality</vt:lpstr>
      <vt:lpstr>Which component of the right to health care requires that it be respectful of medical ethics?  a) Availability b) Accessibility c) Acceptability d) Quality</vt:lpstr>
      <vt:lpstr>Name one of the four dimensions of health care accessibility. </vt:lpstr>
      <vt:lpstr>Name one of the four dimensions of health care accessibility.  Health care accessibility has four overlapping dimensions:  (1) nondiscrimination, (2) physical accessibility,  (3) economic accessibility or affordability, (4) information accessibility, the right to receive, seek, and impart information about health.</vt:lpstr>
      <vt:lpstr>Name one element of the minimum core of the right to the highest attainable standard of health which must be immediately realized without regard to resources.  </vt:lpstr>
      <vt:lpstr>Name one element of the minimum core of the right to the highest attainable standard of health which must be immediately realized without regard to resources.  This includes (1) nondiscriminatory access to health care, (2) equitable distribution of health care, (3) essential medicines, (4) minimum essential food, water, shelter, and sanitation, and (5) a national public health plan and strategy adopted and implemented with civil society participation.</vt:lpstr>
      <vt:lpstr>Name one difference and one similarity between human rights and medical ethics. </vt:lpstr>
      <vt:lpstr>Name one difference and one similarity between human rights and medical ethics.  Differences: (1) human rights focus on government action and medical ethics focuses on the doctor-patient relationship, (2) human rights provides a set of procedures for enforcing decisions, (3) human rights often channels its arguments through media or advocacy.  Similarities: (1) both human rights and medical ethics are concerned with human well-being and intend to prevent abuse and harm, (2) both are subject to interpretation.</vt:lpstr>
      <vt:lpstr>What is human rights in patient care?  </vt:lpstr>
      <vt:lpstr>What is human rights in patient care?  Human rights in patient care refers to the application of general human rights principles to the context of patient care. It applies to all stakeholders in health care deliver, including providers.</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Board Game “Stepping into Human Rights”</dc:title>
  <dc:creator>Gorshkova Yulia</dc:creator>
  <cp:lastModifiedBy>Gorshkova Yulia</cp:lastModifiedBy>
  <cp:revision>9</cp:revision>
  <dcterms:created xsi:type="dcterms:W3CDTF">2016-07-19T10:44:39Z</dcterms:created>
  <dcterms:modified xsi:type="dcterms:W3CDTF">2016-07-19T13:36:06Z</dcterms:modified>
</cp:coreProperties>
</file>